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4" r:id="rId4"/>
    <p:sldId id="261" r:id="rId5"/>
    <p:sldId id="263" r:id="rId6"/>
    <p:sldId id="265" r:id="rId7"/>
    <p:sldId id="266" r:id="rId8"/>
    <p:sldId id="267" r:id="rId9"/>
  </p:sldIdLst>
  <p:sldSz cx="9144000" cy="6858000" type="screen4x3"/>
  <p:notesSz cx="6797675" cy="9926638"/>
  <p:embeddedFontLst>
    <p:embeddedFont>
      <p:font typeface="VIA Type Office" panose="02000503000000020004" pitchFamily="2" charset="0"/>
      <p:regular r:id="rId11"/>
      <p:bold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IA Type Office Light" panose="02000503000000020004" pitchFamily="2" charset="0"/>
      <p:regular r:id="rId1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>
          <p15:clr>
            <a:srgbClr val="A4A3A4"/>
          </p15:clr>
        </p15:guide>
        <p15:guide id="2" orient="horz" pos="368">
          <p15:clr>
            <a:srgbClr val="A4A3A4"/>
          </p15:clr>
        </p15:guide>
        <p15:guide id="3" orient="horz" pos="3965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3680">
          <p15:clr>
            <a:srgbClr val="A4A3A4"/>
          </p15:clr>
        </p15:guide>
        <p15:guide id="6" pos="2948">
          <p15:clr>
            <a:srgbClr val="A4A3A4"/>
          </p15:clr>
        </p15:guide>
        <p15:guide id="7" pos="363">
          <p15:clr>
            <a:srgbClr val="A4A3A4"/>
          </p15:clr>
        </p15:guide>
        <p15:guide id="8" pos="1519">
          <p15:clr>
            <a:srgbClr val="A4A3A4"/>
          </p15:clr>
        </p15:guide>
        <p15:guide id="9" pos="1633" userDrawn="1">
          <p15:clr>
            <a:srgbClr val="A4A3A4"/>
          </p15:clr>
        </p15:guide>
        <p15:guide id="10" pos="2812">
          <p15:clr>
            <a:srgbClr val="A4A3A4"/>
          </p15:clr>
        </p15:guide>
        <p15:guide id="11" pos="4105">
          <p15:clr>
            <a:srgbClr val="A4A3A4"/>
          </p15:clr>
        </p15:guide>
        <p15:guide id="12" pos="4241">
          <p15:clr>
            <a:srgbClr val="A4A3A4"/>
          </p15:clr>
        </p15:guide>
        <p15:guide id="13" pos="53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3" autoAdjust="0"/>
    <p:restoredTop sz="82568" autoAdjust="0"/>
  </p:normalViewPr>
  <p:slideViewPr>
    <p:cSldViewPr snapToObjects="1" showGuides="1">
      <p:cViewPr varScale="1">
        <p:scale>
          <a:sx n="66" d="100"/>
          <a:sy n="66" d="100"/>
        </p:scale>
        <p:origin x="1426" y="48"/>
      </p:cViewPr>
      <p:guideLst>
        <p:guide orient="horz" pos="1593"/>
        <p:guide orient="horz" pos="368"/>
        <p:guide orient="horz" pos="3965"/>
        <p:guide orient="horz" pos="1207"/>
        <p:guide orient="horz" pos="3680"/>
        <p:guide pos="2948"/>
        <p:guide pos="363"/>
        <p:guide pos="1519"/>
        <p:guide pos="1633"/>
        <p:guide pos="2812"/>
        <p:guide pos="4105"/>
        <p:guide pos="4241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Knowing </a:t>
            </a:r>
            <a:r>
              <a:rPr lang="da-DK" dirty="0" err="1" smtClean="0"/>
              <a:t>what</a:t>
            </a:r>
            <a:r>
              <a:rPr lang="da-DK" dirty="0" smtClean="0"/>
              <a:t> to do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don´t</a:t>
            </a:r>
            <a:r>
              <a:rPr lang="da-DK" dirty="0" smtClean="0"/>
              <a:t> know </a:t>
            </a:r>
            <a:r>
              <a:rPr lang="da-DK" dirty="0" err="1" smtClean="0"/>
              <a:t>what</a:t>
            </a:r>
            <a:r>
              <a:rPr lang="da-DK" dirty="0" smtClean="0"/>
              <a:t> to do</a:t>
            </a:r>
          </a:p>
          <a:p>
            <a:r>
              <a:rPr lang="da-DK" dirty="0" smtClean="0"/>
              <a:t>ECE = </a:t>
            </a:r>
            <a:r>
              <a:rPr lang="da-DK" dirty="0" err="1" smtClean="0"/>
              <a:t>close</a:t>
            </a:r>
            <a:r>
              <a:rPr lang="da-DK" dirty="0" smtClean="0"/>
              <a:t> to </a:t>
            </a:r>
            <a:r>
              <a:rPr lang="da-DK" dirty="0" err="1" smtClean="0"/>
              <a:t>everyday-life</a:t>
            </a:r>
            <a:r>
              <a:rPr lang="da-DK" dirty="0" smtClean="0"/>
              <a:t>; </a:t>
            </a:r>
            <a:r>
              <a:rPr lang="da-DK" dirty="0" err="1" smtClean="0"/>
              <a:t>focus</a:t>
            </a:r>
            <a:r>
              <a:rPr lang="da-DK" dirty="0" smtClean="0"/>
              <a:t> on the </a:t>
            </a:r>
            <a:r>
              <a:rPr lang="da-DK" dirty="0" err="1" smtClean="0"/>
              <a:t>child´s</a:t>
            </a:r>
            <a:r>
              <a:rPr lang="da-DK" dirty="0" smtClean="0"/>
              <a:t> </a:t>
            </a:r>
            <a:r>
              <a:rPr lang="da-DK" dirty="0" err="1" smtClean="0"/>
              <a:t>being</a:t>
            </a:r>
            <a:r>
              <a:rPr lang="da-DK" dirty="0" smtClean="0"/>
              <a:t> in the </a:t>
            </a:r>
            <a:r>
              <a:rPr lang="da-DK" dirty="0" err="1" smtClean="0"/>
              <a:t>world</a:t>
            </a:r>
            <a:r>
              <a:rPr lang="da-DK" dirty="0" smtClean="0"/>
              <a:t> (the basics/</a:t>
            </a:r>
            <a:r>
              <a:rPr lang="da-DK" dirty="0" err="1" smtClean="0"/>
              <a:t>summits</a:t>
            </a:r>
            <a:r>
              <a:rPr lang="da-DK" dirty="0" smtClean="0"/>
              <a:t> of </a:t>
            </a:r>
            <a:r>
              <a:rPr lang="da-DK" dirty="0" err="1" smtClean="0"/>
              <a:t>life</a:t>
            </a:r>
            <a:r>
              <a:rPr lang="da-DK" dirty="0" smtClean="0"/>
              <a:t>)</a:t>
            </a:r>
          </a:p>
          <a:p>
            <a:r>
              <a:rPr lang="da-DK" dirty="0" smtClean="0"/>
              <a:t>School: </a:t>
            </a:r>
            <a:r>
              <a:rPr lang="da-DK" dirty="0" err="1" smtClean="0"/>
              <a:t>integrating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knowledge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skills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basis &amp; </a:t>
            </a:r>
            <a:r>
              <a:rPr lang="da-DK" baseline="0" dirty="0" err="1" smtClean="0"/>
              <a:t>develop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further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707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Frank-</a:t>
            </a:r>
            <a:r>
              <a:rPr lang="da-DK" dirty="0" err="1" smtClean="0"/>
              <a:t>socio</a:t>
            </a:r>
            <a:r>
              <a:rPr lang="da-DK" dirty="0" smtClean="0"/>
              <a:t>-</a:t>
            </a:r>
            <a:r>
              <a:rPr lang="da-DK" dirty="0" err="1" smtClean="0"/>
              <a:t>narratology</a:t>
            </a:r>
            <a:r>
              <a:rPr lang="da-DK" dirty="0" smtClean="0"/>
              <a:t>, </a:t>
            </a:r>
            <a:r>
              <a:rPr lang="da-DK" dirty="0" err="1" smtClean="0"/>
              <a:t>Clandinin</a:t>
            </a:r>
            <a:r>
              <a:rPr lang="da-DK" dirty="0" smtClean="0"/>
              <a:t>: Dewey, van Manen: </a:t>
            </a:r>
            <a:r>
              <a:rPr lang="da-DK" dirty="0" err="1" smtClean="0"/>
              <a:t>phenomenology</a:t>
            </a:r>
            <a:r>
              <a:rPr lang="da-DK" dirty="0" smtClean="0"/>
              <a:t>, </a:t>
            </a:r>
            <a:r>
              <a:rPr lang="da-DK" dirty="0" err="1" smtClean="0"/>
              <a:t>Cheryl</a:t>
            </a:r>
            <a:r>
              <a:rPr lang="da-DK" dirty="0" smtClean="0"/>
              <a:t> </a:t>
            </a:r>
            <a:r>
              <a:rPr lang="da-DK" dirty="0" err="1" smtClean="0"/>
              <a:t>Mattingly</a:t>
            </a:r>
            <a:r>
              <a:rPr lang="da-DK" dirty="0" smtClean="0"/>
              <a:t>, Catherine </a:t>
            </a:r>
            <a:r>
              <a:rPr lang="da-DK" dirty="0" err="1" smtClean="0"/>
              <a:t>Riesmann</a:t>
            </a:r>
            <a:r>
              <a:rPr lang="da-DK" dirty="0" smtClean="0"/>
              <a:t>, H-G </a:t>
            </a:r>
            <a:r>
              <a:rPr lang="da-DK" dirty="0" err="1" smtClean="0"/>
              <a:t>Gadamer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731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Indsæt ikon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E432-5BB5-452C-9C48-44B4E940E741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 smtClean="0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</a:t>
            </a: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 smtClean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 smtClean="0">
                <a:solidFill>
                  <a:schemeClr val="tx1"/>
                </a:solidFill>
                <a:latin typeface="+mn-lt"/>
              </a:rPr>
              <a:t>Generer titlen til alle slides</a:t>
            </a:r>
            <a:endParaRPr lang="da-DK" altLang="da-DK" sz="1000" b="1" dirty="0">
              <a:solidFill>
                <a:schemeClr val="tx1"/>
              </a:solidFill>
              <a:latin typeface="+mn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 smtClean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</a:t>
            </a:r>
            <a:r>
              <a:rPr lang="da-DK" altLang="da-DK" sz="1000" dirty="0" smtClean="0">
                <a:solidFill>
                  <a:schemeClr val="tx1"/>
                </a:solidFill>
                <a:latin typeface="+mn-lt"/>
              </a:rPr>
              <a:t>tekstfeltet</a:t>
            </a:r>
            <a:endParaRPr lang="da-DK" altLang="da-DK" sz="1000" dirty="0">
              <a:solidFill>
                <a:schemeClr val="tx1"/>
              </a:solidFill>
              <a:latin typeface="+mn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 smtClean="0">
                <a:solidFill>
                  <a:schemeClr val="tx1"/>
                </a:solidFill>
                <a:latin typeface="+mn-lt"/>
              </a:rPr>
              <a:t>’Anvend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  <a:endParaRPr lang="da-DK" sz="1600" kern="1200" spc="-1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0423-B420-4D25-BAE9-FA3236C5D006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6D2F-71A1-45C0-B614-2388F51BF4BC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2CC-2862-4BC5-AF42-AC6BF1C3F0D5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48556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82D2F9-3AE3-4258-A388-77E43A964C9C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374518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 baseline="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3D82C3-8AAE-4918-9E20-2FA4DD2319A1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grpSp>
        <p:nvGrpSpPr>
          <p:cNvPr id="22" name="Gruppe 75"/>
          <p:cNvGrpSpPr>
            <a:grpSpLocks/>
          </p:cNvGrpSpPr>
          <p:nvPr userDrawn="1"/>
        </p:nvGrpSpPr>
        <p:grpSpPr bwMode="auto">
          <a:xfrm>
            <a:off x="9264650" y="1546869"/>
            <a:ext cx="2035175" cy="3053620"/>
            <a:chOff x="5186790" y="1517655"/>
            <a:chExt cx="2034660" cy="3052739"/>
          </a:xfrm>
        </p:grpSpPr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 smtClean="0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 smtClean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 smtClean="0">
                  <a:latin typeface="+mn-lt"/>
                </a:rPr>
                <a:t>Marker billedet og vælg funktionen </a:t>
              </a:r>
              <a:r>
                <a:rPr lang="da-DK" sz="1000" b="1" dirty="0" smtClean="0">
                  <a:latin typeface="+mn-lt"/>
                </a:rPr>
                <a:t>Beskær</a:t>
              </a:r>
              <a:r>
                <a:rPr lang="da-DK" sz="1000" dirty="0" smtClean="0">
                  <a:latin typeface="+mn-lt"/>
                </a:rPr>
                <a:t> og herefter </a:t>
              </a:r>
              <a:r>
                <a:rPr lang="da-DK" sz="1000" b="1" dirty="0" smtClean="0">
                  <a:latin typeface="+mn-lt"/>
                </a:rPr>
                <a:t>Fyld. </a:t>
              </a:r>
              <a:r>
                <a:rPr lang="da-DK" sz="1000" dirty="0" smtClean="0">
                  <a:latin typeface="+mn-lt"/>
                </a:rPr>
                <a:t>Træk i billedet, så du får det ønskede udsnit ind i billedrammen</a:t>
              </a: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Billed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27" name="Billede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063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 - Stort ik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628688" y="1581394"/>
            <a:ext cx="3888000" cy="394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Klik på ikonet for at tilføje et ikon</a:t>
            </a:r>
            <a:endParaRPr lang="en-GB" dirty="0"/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D131-F4C1-40F2-9F4E-FB8DD8905E77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22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2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3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3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4" name="Lige forbindelse 47"/>
            <p:cNvCxnSpPr>
              <a:endCxn id="23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 smtClean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 smtClean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 smtClean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e 75"/>
          <p:cNvGrpSpPr>
            <a:grpSpLocks/>
          </p:cNvGrpSpPr>
          <p:nvPr userDrawn="1"/>
        </p:nvGrpSpPr>
        <p:grpSpPr bwMode="auto">
          <a:xfrm>
            <a:off x="9290874" y="1546869"/>
            <a:ext cx="2035175" cy="3053620"/>
            <a:chOff x="5186790" y="1517655"/>
            <a:chExt cx="2034660" cy="3052739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Indsæt ikon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Indsæt det ønskede ikon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 smtClean="0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 smtClean="0">
                  <a:latin typeface="+mn-lt"/>
                </a:rPr>
                <a:t>Ændre ikonets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 smtClean="0">
                  <a:latin typeface="+mn-lt"/>
                </a:rPr>
                <a:t>Marker ikonet og vælg funktionen </a:t>
              </a:r>
              <a:r>
                <a:rPr lang="da-DK" sz="1000" b="1" dirty="0" smtClean="0">
                  <a:latin typeface="+mn-lt"/>
                </a:rPr>
                <a:t>Beskær</a:t>
              </a:r>
              <a:r>
                <a:rPr lang="da-DK" sz="1000" dirty="0" smtClean="0">
                  <a:latin typeface="+mn-lt"/>
                </a:rPr>
                <a:t> og herefter </a:t>
              </a:r>
              <a:r>
                <a:rPr lang="da-DK" sz="1000" b="1" dirty="0" smtClean="0">
                  <a:latin typeface="+mn-lt"/>
                </a:rPr>
                <a:t>Fyld. </a:t>
              </a:r>
              <a:r>
                <a:rPr lang="da-DK" sz="1000" dirty="0" smtClean="0">
                  <a:latin typeface="+mn-lt"/>
                </a:rPr>
                <a:t>Træk i billedet, så du får det ønskede udsnit ind i billedrammen</a:t>
              </a: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ikonets hjørner</a:t>
              </a: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45" name="Billede 7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545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 i maksimalt to linjer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lvl="1"/>
            <a:r>
              <a:rPr lang="da-DK" dirty="0" smtClean="0"/>
              <a:t>Andet niveau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2"/>
            <a:r>
              <a:rPr lang="da-DK" dirty="0" smtClean="0"/>
              <a:t>Tredje niveau Light</a:t>
            </a:r>
          </a:p>
          <a:p>
            <a:pPr lvl="3"/>
            <a:r>
              <a:rPr lang="da-DK" dirty="0" smtClean="0"/>
              <a:t>Fjerde niveau 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4"/>
            <a:r>
              <a:rPr lang="da-DK" dirty="0" smtClean="0"/>
              <a:t>Femte niveau H5 Light</a:t>
            </a:r>
            <a:endParaRPr lang="da-DK" dirty="0"/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 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7"/>
            <a:r>
              <a:rPr lang="da-DK" dirty="0" smtClean="0"/>
              <a:t>Ottende niveau H6 Light</a:t>
            </a:r>
          </a:p>
          <a:p>
            <a:pPr lvl="8"/>
            <a:r>
              <a:rPr lang="da-DK" dirty="0" smtClean="0"/>
              <a:t>Niende niveau H6 </a:t>
            </a:r>
            <a:r>
              <a:rPr lang="da-DK" dirty="0" err="1" smtClean="0"/>
              <a:t>bullet</a:t>
            </a: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12D2-E6FE-43C4-B12E-518727B341CF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196752" y="-11761"/>
            <a:ext cx="211737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63679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 smtClean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 - punk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 i maksimalt to linjer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32D-D0F4-426E-B5B3-740E7473E367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576263" y="1916113"/>
            <a:ext cx="7991474" cy="3925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100000"/>
              </a:lnSpc>
              <a:defRPr sz="2500" spc="-90" baseline="0"/>
            </a:lvl2pPr>
            <a:lvl3pPr marL="1364400">
              <a:lnSpc>
                <a:spcPct val="100000"/>
              </a:lnSpc>
              <a:defRPr sz="2500" spc="-90"/>
            </a:lvl3pPr>
            <a:lvl4pPr marL="1821600">
              <a:lnSpc>
                <a:spcPct val="100000"/>
              </a:lnSpc>
              <a:defRPr sz="2500" spc="-90"/>
            </a:lvl4pPr>
            <a:lvl5pPr marL="1821600">
              <a:lnSpc>
                <a:spcPct val="100000"/>
              </a:lnSpc>
              <a:defRPr sz="2500" spc="-9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 smtClean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56619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I - lille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136" y="584199"/>
            <a:ext cx="3893914" cy="756569"/>
          </a:xfrm>
        </p:spPr>
        <p:txBody>
          <a:bodyPr tIns="0"/>
          <a:lstStyle>
            <a:lvl1pPr>
              <a:lnSpc>
                <a:spcPct val="80000"/>
              </a:lnSpc>
              <a:defRPr sz="2500" spc="-100" baseline="0">
                <a:latin typeface="+mj-lt"/>
              </a:defRPr>
            </a:lvl1pPr>
          </a:lstStyle>
          <a:p>
            <a:r>
              <a:rPr lang="da-DK" dirty="0" smtClean="0"/>
              <a:t>Overskrift i maksimalt to linjer</a:t>
            </a:r>
            <a:endParaRPr lang="da-DK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0" indent="0">
              <a:lnSpc>
                <a:spcPct val="89000"/>
              </a:lnSpc>
              <a:spcBef>
                <a:spcPts val="0"/>
              </a:spcBef>
              <a:buNone/>
              <a:defRPr sz="1400" baseline="0"/>
            </a:lvl2pPr>
            <a:lvl3pPr marL="0" indent="0">
              <a:spcBef>
                <a:spcPts val="0"/>
              </a:spcBef>
              <a:buFontTx/>
              <a:buNone/>
              <a:defRPr spc="-90" baseline="0">
                <a:latin typeface="VIA Type Office Light" panose="02000503000000020004" pitchFamily="2" charset="0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>
                <a:latin typeface="VIA Type Office Light" panose="02000503000000020004" pitchFamily="2" charset="0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lvl="1"/>
            <a:r>
              <a:rPr lang="da-DK" dirty="0" smtClean="0"/>
              <a:t>H5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2"/>
            <a:r>
              <a:rPr lang="da-DK" dirty="0" smtClean="0"/>
              <a:t>H5 Light</a:t>
            </a:r>
          </a:p>
          <a:p>
            <a:pPr lvl="3"/>
            <a:r>
              <a:rPr lang="da-DK" dirty="0" smtClean="0"/>
              <a:t>H6 </a:t>
            </a:r>
            <a:r>
              <a:rPr lang="da-DK" dirty="0" err="1" smtClean="0"/>
              <a:t>Regular</a:t>
            </a:r>
            <a:endParaRPr lang="da-DK" dirty="0" smtClean="0"/>
          </a:p>
          <a:p>
            <a:pPr lvl="4"/>
            <a:r>
              <a:rPr lang="da-DK" dirty="0" smtClean="0"/>
              <a:t>H6 Light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8221-E8DE-43FA-8F79-6D35CF94A491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7" name="Gruppe 26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8" name="Lige forbindelse 17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9" name="Tekstboks 2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 smtClean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1" name="Lige forbindelse 20"/>
          <p:cNvCxnSpPr>
            <a:endCxn id="1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sp>
        <p:nvSpPr>
          <p:cNvPr id="31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4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1914575"/>
            <a:ext cx="3887788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 smtClean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528887"/>
            <a:ext cx="3887788" cy="33131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50" y="1914575"/>
            <a:ext cx="3888495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 smtClean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950" y="2528887"/>
            <a:ext cx="3888494" cy="33131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E03-0F26-4BCE-ACC1-C864E97B04E9}" type="datetime2">
              <a:rPr lang="da-DK" smtClean="0"/>
              <a:t>26. april 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4872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 (U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Indsæt ikon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BA3-E31C-463E-A8C9-BED8D545E74E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 smtClean="0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 smtClean="0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 smtClean="0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</a:t>
            </a: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 smtClean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 smtClean="0">
                <a:solidFill>
                  <a:schemeClr val="tx1"/>
                </a:solidFill>
                <a:latin typeface="+mn-lt"/>
              </a:rPr>
              <a:t>Generer titlen til alle slides</a:t>
            </a:r>
            <a:endParaRPr lang="da-DK" altLang="da-DK" sz="1000" b="1" dirty="0">
              <a:solidFill>
                <a:schemeClr val="tx1"/>
              </a:solidFill>
              <a:latin typeface="+mn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 smtClean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</a:t>
            </a:r>
            <a:r>
              <a:rPr lang="da-DK" altLang="da-DK" sz="1000" dirty="0" smtClean="0">
                <a:solidFill>
                  <a:schemeClr val="tx1"/>
                </a:solidFill>
                <a:latin typeface="+mn-lt"/>
              </a:rPr>
              <a:t>tekstfeltet</a:t>
            </a:r>
            <a:endParaRPr lang="da-DK" altLang="da-DK" sz="1000" dirty="0">
              <a:solidFill>
                <a:schemeClr val="tx1"/>
              </a:solidFill>
              <a:latin typeface="+mn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 smtClean="0">
                <a:solidFill>
                  <a:schemeClr val="tx1"/>
                </a:solidFill>
                <a:latin typeface="+mn-lt"/>
              </a:rPr>
              <a:t>’Anvend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Bring ideas to life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  <a:endParaRPr lang="da-DK" sz="1600" kern="1200" spc="-1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7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lys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61E-61C3-4B79-B8C9-FFAA4B29A301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7455" y="2392329"/>
            <a:ext cx="3888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lvl="1"/>
            <a:r>
              <a:rPr lang="en-US" dirty="0" smtClean="0"/>
              <a:t>H5 Regular</a:t>
            </a:r>
          </a:p>
          <a:p>
            <a:pPr lvl="2"/>
            <a:r>
              <a:rPr lang="en-US" dirty="0" smtClean="0"/>
              <a:t>H5 Light</a:t>
            </a:r>
          </a:p>
          <a:p>
            <a:pPr lvl="3"/>
            <a:r>
              <a:rPr lang="en-US" dirty="0" smtClean="0"/>
              <a:t>H6 Regular</a:t>
            </a:r>
          </a:p>
          <a:p>
            <a:pPr lvl="4"/>
            <a:r>
              <a:rPr lang="en-US" dirty="0" smtClean="0"/>
              <a:t>H6 Light</a:t>
            </a:r>
            <a:endParaRPr lang="da-DK" dirty="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 smtClean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1" name="Gruppe 75"/>
          <p:cNvGrpSpPr>
            <a:grpSpLocks/>
          </p:cNvGrpSpPr>
          <p:nvPr userDrawn="1"/>
        </p:nvGrpSpPr>
        <p:grpSpPr bwMode="auto">
          <a:xfrm>
            <a:off x="9264650" y="1546869"/>
            <a:ext cx="2035175" cy="3053620"/>
            <a:chOff x="5186790" y="1517655"/>
            <a:chExt cx="2034660" cy="3052739"/>
          </a:xfrm>
        </p:grpSpPr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 smtClean="0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 smtClean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 smtClean="0">
                  <a:latin typeface="+mn-lt"/>
                </a:rPr>
                <a:t>Marker billedet og vælg funktionen </a:t>
              </a:r>
              <a:r>
                <a:rPr lang="da-DK" sz="1000" b="1" dirty="0" smtClean="0">
                  <a:latin typeface="+mn-lt"/>
                </a:rPr>
                <a:t>Beskær</a:t>
              </a:r>
              <a:r>
                <a:rPr lang="da-DK" sz="1000" dirty="0" smtClean="0">
                  <a:latin typeface="+mn-lt"/>
                </a:rPr>
                <a:t> og herefter </a:t>
              </a:r>
              <a:r>
                <a:rPr lang="da-DK" sz="1000" b="1" dirty="0" smtClean="0">
                  <a:latin typeface="+mn-lt"/>
                </a:rPr>
                <a:t>Fyld. </a:t>
              </a:r>
              <a:r>
                <a:rPr lang="da-DK" sz="1000" dirty="0" smtClean="0">
                  <a:latin typeface="+mn-lt"/>
                </a:rPr>
                <a:t>Træk i billedet, så du får det ønskede udsnit ind i billedrammen</a:t>
              </a: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50" name="Billede 7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2" name="Billede 7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363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D1D-085E-4E32-BF7D-8067D70A7748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grpSp>
        <p:nvGrpSpPr>
          <p:cNvPr id="15" name="Gruppe 75"/>
          <p:cNvGrpSpPr>
            <a:grpSpLocks/>
          </p:cNvGrpSpPr>
          <p:nvPr userDrawn="1"/>
        </p:nvGrpSpPr>
        <p:grpSpPr bwMode="auto">
          <a:xfrm>
            <a:off x="9264650" y="1546869"/>
            <a:ext cx="2035175" cy="3053620"/>
            <a:chOff x="5186790" y="1517655"/>
            <a:chExt cx="2034660" cy="3052739"/>
          </a:xfrm>
        </p:grpSpPr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 smtClean="0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 smtClean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 smtClean="0">
                  <a:latin typeface="+mn-lt"/>
                </a:rPr>
                <a:t>Marker billedet og vælg funktionen </a:t>
              </a:r>
              <a:r>
                <a:rPr lang="da-DK" sz="1000" b="1" dirty="0" smtClean="0">
                  <a:latin typeface="+mn-lt"/>
                </a:rPr>
                <a:t>Beskær</a:t>
              </a:r>
              <a:r>
                <a:rPr lang="da-DK" sz="1000" dirty="0" smtClean="0">
                  <a:latin typeface="+mn-lt"/>
                </a:rPr>
                <a:t> og herefter </a:t>
              </a:r>
              <a:r>
                <a:rPr lang="da-DK" sz="1000" b="1" dirty="0" smtClean="0">
                  <a:latin typeface="+mn-lt"/>
                </a:rPr>
                <a:t>Fyld. </a:t>
              </a:r>
              <a:r>
                <a:rPr lang="da-DK" sz="1000" dirty="0" smtClean="0">
                  <a:latin typeface="+mn-lt"/>
                </a:rPr>
                <a:t>Træk i billedet, så du får det ønskede udsnit ind i billedrammen</a:t>
              </a: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19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0356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Mørk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tx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5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5920436"/>
            <a:ext cx="1836204" cy="37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66F1A6-DC4B-4B31-B6EE-6FB39899AFF2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32241" y="5925421"/>
            <a:ext cx="1836204" cy="37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7455" y="2392329"/>
            <a:ext cx="3888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lvl="1"/>
            <a:r>
              <a:rPr lang="en-US" dirty="0" smtClean="0"/>
              <a:t>H5 Regular</a:t>
            </a:r>
          </a:p>
          <a:p>
            <a:pPr lvl="2"/>
            <a:r>
              <a:rPr lang="en-US" dirty="0" smtClean="0"/>
              <a:t>H5 Light</a:t>
            </a:r>
          </a:p>
          <a:p>
            <a:pPr lvl="3"/>
            <a:r>
              <a:rPr lang="en-US" dirty="0" smtClean="0"/>
              <a:t>H6 Regular</a:t>
            </a:r>
          </a:p>
          <a:p>
            <a:pPr lvl="4"/>
            <a:r>
              <a:rPr lang="en-US" dirty="0" smtClean="0"/>
              <a:t>H6 Light</a:t>
            </a:r>
            <a:endParaRPr lang="da-DK" dirty="0"/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 smtClean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76000" y="5922000"/>
            <a:ext cx="1836000" cy="374400"/>
          </a:xfrm>
          <a:blipFill>
            <a:blip r:embed="rId8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sp>
        <p:nvSpPr>
          <p:cNvPr id="4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4" name="Gruppe 75"/>
          <p:cNvGrpSpPr>
            <a:grpSpLocks/>
          </p:cNvGrpSpPr>
          <p:nvPr userDrawn="1"/>
        </p:nvGrpSpPr>
        <p:grpSpPr bwMode="auto">
          <a:xfrm>
            <a:off x="9264650" y="1546869"/>
            <a:ext cx="2035175" cy="3053620"/>
            <a:chOff x="5186790" y="1517655"/>
            <a:chExt cx="2034660" cy="3052739"/>
          </a:xfrm>
        </p:grpSpPr>
        <p:sp>
          <p:nvSpPr>
            <p:cNvPr id="51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 smtClean="0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 smtClean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 smtClean="0">
                  <a:latin typeface="+mn-lt"/>
                </a:rPr>
                <a:t>Marker billedet og vælg funktionen </a:t>
              </a:r>
              <a:r>
                <a:rPr lang="da-DK" sz="1000" b="1" dirty="0" smtClean="0">
                  <a:latin typeface="+mn-lt"/>
                </a:rPr>
                <a:t>Beskær</a:t>
              </a:r>
              <a:r>
                <a:rPr lang="da-DK" sz="1000" dirty="0" smtClean="0">
                  <a:latin typeface="+mn-lt"/>
                </a:rPr>
                <a:t> og herefter </a:t>
              </a:r>
              <a:r>
                <a:rPr lang="da-DK" sz="1000" b="1" dirty="0" smtClean="0">
                  <a:latin typeface="+mn-lt"/>
                </a:rPr>
                <a:t>Fyld. </a:t>
              </a:r>
              <a:r>
                <a:rPr lang="da-DK" sz="1000" dirty="0" smtClean="0">
                  <a:latin typeface="+mn-lt"/>
                </a:rPr>
                <a:t>Træk i billedet, så du får det ønskede udsnit ind i billedrammen</a:t>
              </a: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52" name="Billede 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4" name="Billede 7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112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I - tekst/cit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FBC-C712-4BEB-9297-798EA1A0CAE6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7455" y="584199"/>
            <a:ext cx="3887786" cy="5259600"/>
          </a:xfrm>
        </p:spPr>
        <p:txBody>
          <a:bodyPr tIns="36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 smtClean="0"/>
              <a:t>Første niveau tekst </a:t>
            </a:r>
            <a:r>
              <a:rPr lang="da-DK" dirty="0" err="1" smtClean="0"/>
              <a:t>regular</a:t>
            </a:r>
            <a:r>
              <a:rPr lang="da-DK" dirty="0" smtClean="0"/>
              <a:t>, brug forøg/formindsk listeniveau for at hoppe mellem niveauerne</a:t>
            </a:r>
          </a:p>
          <a:p>
            <a:pPr lvl="1"/>
            <a:r>
              <a:rPr lang="en-US" dirty="0" smtClean="0"/>
              <a:t>H5 Regular</a:t>
            </a:r>
          </a:p>
          <a:p>
            <a:pPr lvl="2"/>
            <a:r>
              <a:rPr lang="en-US" dirty="0" smtClean="0"/>
              <a:t>H5 Light</a:t>
            </a:r>
          </a:p>
          <a:p>
            <a:pPr lvl="3"/>
            <a:r>
              <a:rPr lang="en-US" dirty="0" smtClean="0"/>
              <a:t>H6 Regular</a:t>
            </a:r>
          </a:p>
          <a:p>
            <a:pPr lvl="4"/>
            <a:r>
              <a:rPr lang="en-US" dirty="0" smtClean="0"/>
              <a:t>H6 Light</a:t>
            </a:r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9252520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552513" y="1507530"/>
            <a:ext cx="457200" cy="464820"/>
            <a:chOff x="-552513" y="3200301"/>
            <a:chExt cx="457200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1419" y="584198"/>
            <a:ext cx="3937026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Overskrift i flere linjer</a:t>
            </a:r>
            <a:endParaRPr lang="da-DK" dirty="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9252520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196752" y="584200"/>
            <a:ext cx="21173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 smtClean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2330450" y="2528888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009181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F499-3B6C-43EB-B6FA-4CA79B2F4AEB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 smtClean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 - stor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791" y="584200"/>
            <a:ext cx="6001897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202-D8AD-407D-B481-725AC5616E32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1951038" y="584200"/>
            <a:ext cx="18716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019379" y="577749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720588" y="4448064"/>
            <a:ext cx="145890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 smtClean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426464" y="5975494"/>
            <a:ext cx="301700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6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- medium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6284-B883-4732-988E-6BBDC9D81A53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 smtClean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 smtClean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 smtClean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432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lys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7D8E-64EA-48AB-93C7-842146CBD0C6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grpSp>
        <p:nvGrpSpPr>
          <p:cNvPr id="24" name="Gruppe 75"/>
          <p:cNvGrpSpPr>
            <a:grpSpLocks/>
          </p:cNvGrpSpPr>
          <p:nvPr userDrawn="1"/>
        </p:nvGrpSpPr>
        <p:grpSpPr bwMode="auto">
          <a:xfrm>
            <a:off x="9264650" y="1546869"/>
            <a:ext cx="2035175" cy="3053620"/>
            <a:chOff x="5186790" y="1517655"/>
            <a:chExt cx="2034660" cy="3052739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 smtClean="0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 smtClean="0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 smtClean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 smtClean="0">
                  <a:latin typeface="+mn-lt"/>
                </a:rPr>
                <a:t>Marker billedet og vælg funktionen </a:t>
              </a:r>
              <a:r>
                <a:rPr lang="da-DK" sz="1000" b="1" dirty="0" smtClean="0">
                  <a:latin typeface="+mn-lt"/>
                </a:rPr>
                <a:t>Beskær</a:t>
              </a:r>
              <a:r>
                <a:rPr lang="da-DK" sz="1000" dirty="0" smtClean="0">
                  <a:latin typeface="+mn-lt"/>
                </a:rPr>
                <a:t> og herefter </a:t>
              </a:r>
              <a:r>
                <a:rPr lang="da-DK" sz="1000" b="1" dirty="0" smtClean="0">
                  <a:latin typeface="+mn-lt"/>
                </a:rPr>
                <a:t>Fyld. </a:t>
              </a:r>
              <a:r>
                <a:rPr lang="da-DK" sz="1000" dirty="0" smtClean="0">
                  <a:latin typeface="+mn-lt"/>
                </a:rPr>
                <a:t>Træk i billedet, så du får det ønskede udsnit ind i billedrammen</a:t>
              </a: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28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6CF-58C6-4F11-A5E8-377B0405FF8E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570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8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5631-07F1-49F1-B252-7EDB2D9B1E22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851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70D-E157-4758-95DF-63F10FDC5C3B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F6A2-F57A-4858-B62F-991DBAFCF4C4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 smtClean="0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 smtClean="0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 smtClean="0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240" y="5920436"/>
            <a:ext cx="1836204" cy="374400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BDF55A47-4FDA-4D17-998B-07C925D7B6F7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241" y="5925421"/>
            <a:ext cx="1836204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006" y="584199"/>
            <a:ext cx="8044732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56" y="1914396"/>
            <a:ext cx="7992888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5920436"/>
            <a:ext cx="1836737" cy="374001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2" r:id="rId3"/>
    <p:sldLayoutId id="2147483661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3" r:id="rId13"/>
    <p:sldLayoutId id="2147483664" r:id="rId14"/>
    <p:sldLayoutId id="2147483666" r:id="rId15"/>
    <p:sldLayoutId id="2147483650" r:id="rId16"/>
    <p:sldLayoutId id="2147483674" r:id="rId17"/>
    <p:sldLayoutId id="2147483679" r:id="rId18"/>
    <p:sldLayoutId id="2147483682" r:id="rId19"/>
    <p:sldLayoutId id="2147483676" r:id="rId20"/>
    <p:sldLayoutId id="2147483683" r:id="rId21"/>
    <p:sldLayoutId id="2147483677" r:id="rId22"/>
    <p:sldLayoutId id="2147483678" r:id="rId23"/>
    <p:sldLayoutId id="2147483655" r:id="rId24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U:\VIA University College\Jobs\4665_Skabelonprojekt med vaerktoejer ifm_ ny visuel identitet\Received\Work\Boomeranger.emf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7231" y="1952837"/>
            <a:ext cx="6617057" cy="1647614"/>
          </a:xfrm>
        </p:spPr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logic</a:t>
            </a:r>
            <a:r>
              <a:rPr lang="da-DK" dirty="0" smtClean="0"/>
              <a:t> of </a:t>
            </a:r>
            <a:r>
              <a:rPr lang="da-DK" dirty="0" err="1" smtClean="0"/>
              <a:t>pedagogical</a:t>
            </a:r>
            <a:r>
              <a:rPr lang="da-DK" dirty="0" smtClean="0"/>
              <a:t> </a:t>
            </a:r>
            <a:r>
              <a:rPr lang="da-DK" dirty="0" err="1" smtClean="0"/>
              <a:t>knowledge</a:t>
            </a:r>
            <a:r>
              <a:rPr lang="da-DK" dirty="0" smtClean="0"/>
              <a:t> in action </a:t>
            </a:r>
            <a:r>
              <a:rPr lang="da-DK" sz="2400" dirty="0" smtClean="0"/>
              <a:t>(moral  </a:t>
            </a:r>
            <a:r>
              <a:rPr lang="da-DK" sz="2400" dirty="0" err="1" smtClean="0"/>
              <a:t>agency</a:t>
            </a:r>
            <a:r>
              <a:rPr lang="da-DK" sz="2400" dirty="0" smtClean="0"/>
              <a:t>)</a:t>
            </a:r>
            <a:endParaRPr lang="da-DK" sz="2400" dirty="0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588397" y="4808218"/>
            <a:ext cx="5940688" cy="369774"/>
          </a:xfrm>
        </p:spPr>
        <p:txBody>
          <a:bodyPr/>
          <a:lstStyle/>
          <a:p>
            <a:r>
              <a:rPr lang="da-DK" i="1" dirty="0"/>
              <a:t>d</a:t>
            </a:r>
            <a:r>
              <a:rPr lang="da-DK" i="1" dirty="0" smtClean="0"/>
              <a:t>r. Jan Jaap Rothuizen</a:t>
            </a:r>
            <a:endParaRPr lang="da-DK" i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EE99-8006-46CF-ADE9-68A5671329DA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ISFTE  </a:t>
            </a:r>
            <a:r>
              <a:rPr lang="da-DK" dirty="0" err="1" smtClean="0"/>
              <a:t>conference</a:t>
            </a:r>
            <a:r>
              <a:rPr lang="da-DK" dirty="0" smtClean="0"/>
              <a:t> 2017</a:t>
            </a:r>
          </a:p>
          <a:p>
            <a:r>
              <a:rPr lang="da-DK" dirty="0" smtClean="0"/>
              <a:t>Jan Jaap Rothuizen jjr@via.dk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Undertitel 8"/>
          <p:cNvSpPr txBox="1">
            <a:spLocks/>
          </p:cNvSpPr>
          <p:nvPr/>
        </p:nvSpPr>
        <p:spPr>
          <a:xfrm>
            <a:off x="588397" y="3600450"/>
            <a:ext cx="5899522" cy="83666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VIA Type Office" panose="02000503000000020004" pitchFamily="2" charset="0"/>
              <a:buNone/>
              <a:defRPr sz="2500" kern="1200" spc="-100" baseline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VIA Type Office" panose="02000503000000020004" pitchFamily="2" charset="0"/>
              <a:buNone/>
              <a:defRPr sz="1800" kern="1200" spc="-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9000"/>
              </a:lnSpc>
              <a:spcBef>
                <a:spcPts val="600"/>
              </a:spcBef>
              <a:buFont typeface="VIA Type Office" panose="02000503000000020004" pitchFamily="2" charset="0"/>
              <a:buNone/>
              <a:defRPr sz="1400" kern="1200" spc="-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VIA Type Office" panose="02000503000000020004" pitchFamily="2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VIA Type Office" panose="02000503000000020004" pitchFamily="2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i="1" dirty="0"/>
              <a:t>F</a:t>
            </a:r>
            <a:r>
              <a:rPr lang="en-US" b="1" i="1" dirty="0" smtClean="0"/>
              <a:t>undamental </a:t>
            </a:r>
            <a:r>
              <a:rPr lang="en-US" b="1" i="1" dirty="0"/>
              <a:t>themes in stories early-childhood-education-pedagogues live by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3006" y="332656"/>
            <a:ext cx="8044732" cy="1194905"/>
          </a:xfrm>
        </p:spPr>
        <p:txBody>
          <a:bodyPr/>
          <a:lstStyle/>
          <a:p>
            <a:r>
              <a:rPr lang="da-DK" dirty="0" err="1" smtClean="0">
                <a:latin typeface="Calibri" panose="020F0502020204030204" pitchFamily="34" charset="0"/>
              </a:rPr>
              <a:t>Bodies</a:t>
            </a:r>
            <a:r>
              <a:rPr lang="da-DK" dirty="0" smtClean="0">
                <a:latin typeface="Calibri" panose="020F0502020204030204" pitchFamily="34" charset="0"/>
              </a:rPr>
              <a:t> of </a:t>
            </a:r>
            <a:r>
              <a:rPr lang="da-DK" dirty="0" err="1" smtClean="0">
                <a:latin typeface="Calibri" panose="020F0502020204030204" pitchFamily="34" charset="0"/>
              </a:rPr>
              <a:t>knowledge</a:t>
            </a:r>
            <a:r>
              <a:rPr lang="da-DK" dirty="0" smtClean="0">
                <a:latin typeface="Calibri" panose="020F0502020204030204" pitchFamily="34" charset="0"/>
              </a:rPr>
              <a:t> at </a:t>
            </a:r>
            <a:r>
              <a:rPr lang="da-DK" dirty="0" err="1" smtClean="0">
                <a:latin typeface="Calibri" panose="020F0502020204030204" pitchFamily="34" charset="0"/>
              </a:rPr>
              <a:t>play</a:t>
            </a:r>
            <a:r>
              <a:rPr lang="da-DK" dirty="0" smtClean="0">
                <a:latin typeface="Calibri" panose="020F0502020204030204" pitchFamily="34" charset="0"/>
              </a:rPr>
              <a:t> in </a:t>
            </a:r>
            <a:r>
              <a:rPr lang="da-DK" dirty="0" err="1" smtClean="0">
                <a:latin typeface="Calibri" panose="020F0502020204030204" pitchFamily="34" charset="0"/>
              </a:rPr>
              <a:t>early</a:t>
            </a:r>
            <a:r>
              <a:rPr lang="da-DK" dirty="0" smtClean="0">
                <a:latin typeface="Calibri" panose="020F0502020204030204" pitchFamily="34" charset="0"/>
              </a:rPr>
              <a:t> </a:t>
            </a:r>
            <a:r>
              <a:rPr lang="da-DK" dirty="0" err="1" smtClean="0">
                <a:latin typeface="Calibri" panose="020F0502020204030204" pitchFamily="34" charset="0"/>
              </a:rPr>
              <a:t>childhood</a:t>
            </a:r>
            <a:r>
              <a:rPr lang="da-DK" dirty="0" smtClean="0">
                <a:latin typeface="Calibri" panose="020F0502020204030204" pitchFamily="34" charset="0"/>
              </a:rPr>
              <a:t> </a:t>
            </a:r>
            <a:r>
              <a:rPr lang="da-DK" dirty="0" err="1" smtClean="0">
                <a:latin typeface="Calibri" panose="020F0502020204030204" pitchFamily="34" charset="0"/>
              </a:rPr>
              <a:t>education</a:t>
            </a:r>
            <a:endParaRPr lang="da-DK" dirty="0">
              <a:latin typeface="Calibri" panose="020F050202020403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575556" y="1916833"/>
            <a:ext cx="7992888" cy="3922000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800" dirty="0" smtClean="0"/>
              <a:t>Knowledge </a:t>
            </a:r>
            <a:r>
              <a:rPr lang="da-DK" sz="3800" i="1" dirty="0" smtClean="0"/>
              <a:t>for</a:t>
            </a:r>
            <a:r>
              <a:rPr lang="da-DK" sz="3800" dirty="0" smtClean="0"/>
              <a:t> </a:t>
            </a:r>
            <a:r>
              <a:rPr lang="da-DK" sz="3800" dirty="0" err="1" smtClean="0"/>
              <a:t>educators</a:t>
            </a:r>
            <a:r>
              <a:rPr lang="da-DK" sz="3800" dirty="0" smtClean="0"/>
              <a:t>  - </a:t>
            </a:r>
            <a:r>
              <a:rPr lang="da-DK" sz="3800" dirty="0" err="1" smtClean="0"/>
              <a:t>knowledge</a:t>
            </a:r>
            <a:r>
              <a:rPr lang="da-DK" sz="3800" dirty="0" smtClean="0"/>
              <a:t> </a:t>
            </a:r>
            <a:r>
              <a:rPr lang="da-DK" sz="3800" i="1" dirty="0" smtClean="0"/>
              <a:t>of</a:t>
            </a:r>
            <a:r>
              <a:rPr lang="da-DK" sz="3800" dirty="0" smtClean="0"/>
              <a:t> </a:t>
            </a:r>
            <a:r>
              <a:rPr lang="da-DK" sz="3800" dirty="0" err="1" smtClean="0"/>
              <a:t>educators</a:t>
            </a:r>
            <a:r>
              <a:rPr lang="da-DK" sz="3800" dirty="0" smtClean="0"/>
              <a:t> (</a:t>
            </a:r>
            <a:r>
              <a:rPr lang="da-DK" sz="3800" dirty="0" err="1" smtClean="0"/>
              <a:t>Fenstermacher</a:t>
            </a:r>
            <a:r>
              <a:rPr lang="da-DK" sz="3800" dirty="0" smtClean="0"/>
              <a:t> 1994)</a:t>
            </a:r>
          </a:p>
          <a:p>
            <a:endParaRPr lang="da-DK" sz="3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800" dirty="0" err="1" smtClean="0"/>
              <a:t>Objectivism</a:t>
            </a:r>
            <a:r>
              <a:rPr lang="da-DK" sz="3800" dirty="0" smtClean="0"/>
              <a:t> – </a:t>
            </a:r>
            <a:r>
              <a:rPr lang="da-DK" sz="3800" dirty="0" err="1" smtClean="0"/>
              <a:t>subjectivism</a:t>
            </a:r>
            <a:r>
              <a:rPr lang="da-DK" sz="3800" dirty="0" smtClean="0"/>
              <a:t> </a:t>
            </a:r>
            <a:r>
              <a:rPr lang="da-DK" sz="3800" dirty="0" smtClean="0">
                <a:sym typeface="Wingdings" panose="05000000000000000000" pitchFamily="2" charset="2"/>
              </a:rPr>
              <a:t> </a:t>
            </a:r>
            <a:r>
              <a:rPr lang="da-DK" sz="3800" dirty="0" err="1" smtClean="0">
                <a:sym typeface="Wingdings" panose="05000000000000000000" pitchFamily="2" charset="2"/>
              </a:rPr>
              <a:t>beyond</a:t>
            </a:r>
            <a:r>
              <a:rPr lang="da-DK" sz="3800" dirty="0" smtClean="0">
                <a:sym typeface="Wingdings" panose="05000000000000000000" pitchFamily="2" charset="2"/>
              </a:rPr>
              <a:t> </a:t>
            </a:r>
            <a:r>
              <a:rPr lang="da-DK" sz="3800" dirty="0" err="1" smtClean="0">
                <a:sym typeface="Wingdings" panose="05000000000000000000" pitchFamily="2" charset="2"/>
              </a:rPr>
              <a:t>objectivism</a:t>
            </a:r>
            <a:r>
              <a:rPr lang="da-DK" sz="3800" dirty="0" smtClean="0">
                <a:sym typeface="Wingdings" panose="05000000000000000000" pitchFamily="2" charset="2"/>
              </a:rPr>
              <a:t> and </a:t>
            </a:r>
            <a:r>
              <a:rPr lang="da-DK" sz="3800" dirty="0" err="1" smtClean="0">
                <a:sym typeface="Wingdings" panose="05000000000000000000" pitchFamily="2" charset="2"/>
              </a:rPr>
              <a:t>relativism</a:t>
            </a:r>
            <a:r>
              <a:rPr lang="da-DK" sz="3800" dirty="0" smtClean="0">
                <a:sym typeface="Wingdings" panose="05000000000000000000" pitchFamily="2" charset="2"/>
              </a:rPr>
              <a:t> (Bernstein)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38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800" dirty="0" err="1" smtClean="0">
                <a:sym typeface="Wingdings" panose="05000000000000000000" pitchFamily="2" charset="2"/>
              </a:rPr>
              <a:t>Pedagogy</a:t>
            </a:r>
            <a:r>
              <a:rPr lang="da-DK" sz="3800" dirty="0" smtClean="0">
                <a:sym typeface="Wingdings" panose="05000000000000000000" pitchFamily="2" charset="2"/>
              </a:rPr>
              <a:t> (</a:t>
            </a:r>
            <a:r>
              <a:rPr lang="da-DK" sz="3800" dirty="0" err="1" smtClean="0">
                <a:sym typeface="Wingdings" panose="05000000000000000000" pitchFamily="2" charset="2"/>
              </a:rPr>
              <a:t>Pädagogik</a:t>
            </a:r>
            <a:r>
              <a:rPr lang="da-DK" sz="3800" dirty="0" smtClean="0">
                <a:sym typeface="Wingdings" panose="05000000000000000000" pitchFamily="2" charset="2"/>
              </a:rPr>
              <a:t>, </a:t>
            </a:r>
            <a:r>
              <a:rPr lang="da-DK" sz="3800" dirty="0" err="1" smtClean="0">
                <a:sym typeface="Wingdings" panose="05000000000000000000" pitchFamily="2" charset="2"/>
              </a:rPr>
              <a:t>Erziehungswissenschaft</a:t>
            </a:r>
            <a:r>
              <a:rPr lang="da-DK" sz="3800" dirty="0" smtClean="0">
                <a:sym typeface="Wingdings" panose="05000000000000000000" pitchFamily="2" charset="2"/>
              </a:rPr>
              <a:t>) as a science  on </a:t>
            </a:r>
            <a:r>
              <a:rPr lang="da-DK" sz="3800" dirty="0" err="1" smtClean="0">
                <a:sym typeface="Wingdings" panose="05000000000000000000" pitchFamily="2" charset="2"/>
              </a:rPr>
              <a:t>its</a:t>
            </a:r>
            <a:r>
              <a:rPr lang="da-DK" sz="3800" dirty="0" smtClean="0">
                <a:sym typeface="Wingdings" panose="05000000000000000000" pitchFamily="2" charset="2"/>
              </a:rPr>
              <a:t> </a:t>
            </a:r>
            <a:r>
              <a:rPr lang="da-DK" sz="3800" dirty="0" err="1" smtClean="0">
                <a:sym typeface="Wingdings" panose="05000000000000000000" pitchFamily="2" charset="2"/>
              </a:rPr>
              <a:t>own</a:t>
            </a:r>
            <a:r>
              <a:rPr lang="da-DK" sz="3800" dirty="0" smtClean="0">
                <a:sym typeface="Wingdings" panose="05000000000000000000" pitchFamily="2" charset="2"/>
              </a:rPr>
              <a:t>  -not </a:t>
            </a:r>
            <a:r>
              <a:rPr lang="da-DK" sz="3800" dirty="0" err="1" smtClean="0">
                <a:sym typeface="Wingdings" panose="05000000000000000000" pitchFamily="2" charset="2"/>
              </a:rPr>
              <a:t>only</a:t>
            </a:r>
            <a:r>
              <a:rPr lang="da-DK" sz="3800" dirty="0" smtClean="0">
                <a:sym typeface="Wingdings" panose="05000000000000000000" pitchFamily="2" charset="2"/>
              </a:rPr>
              <a:t> as a </a:t>
            </a:r>
            <a:r>
              <a:rPr lang="da-DK" sz="3800" dirty="0" err="1" smtClean="0">
                <a:sym typeface="Wingdings" panose="05000000000000000000" pitchFamily="2" charset="2"/>
              </a:rPr>
              <a:t>field</a:t>
            </a:r>
            <a:r>
              <a:rPr lang="da-DK" sz="3800" dirty="0" smtClean="0">
                <a:sym typeface="Wingdings" panose="05000000000000000000" pitchFamily="2" charset="2"/>
              </a:rPr>
              <a:t> of </a:t>
            </a:r>
            <a:r>
              <a:rPr lang="da-DK" sz="3800" dirty="0" err="1" smtClean="0">
                <a:sym typeface="Wingdings" panose="05000000000000000000" pitchFamily="2" charset="2"/>
              </a:rPr>
              <a:t>investigation</a:t>
            </a:r>
            <a:r>
              <a:rPr lang="da-DK" sz="3800" dirty="0" smtClean="0">
                <a:sym typeface="Wingdings" panose="05000000000000000000" pitchFamily="2" charset="2"/>
              </a:rPr>
              <a:t> for </a:t>
            </a:r>
            <a:r>
              <a:rPr lang="da-DK" sz="3800" dirty="0" err="1" smtClean="0">
                <a:sym typeface="Wingdings" panose="05000000000000000000" pitchFamily="2" charset="2"/>
              </a:rPr>
              <a:t>other</a:t>
            </a:r>
            <a:r>
              <a:rPr lang="da-DK" sz="3800" dirty="0" smtClean="0">
                <a:sym typeface="Wingdings" panose="05000000000000000000" pitchFamily="2" charset="2"/>
              </a:rPr>
              <a:t> (</a:t>
            </a:r>
            <a:r>
              <a:rPr lang="da-DK" sz="3800" dirty="0" err="1" smtClean="0">
                <a:sym typeface="Wingdings" panose="05000000000000000000" pitchFamily="2" charset="2"/>
              </a:rPr>
              <a:t>educational</a:t>
            </a:r>
            <a:r>
              <a:rPr lang="da-DK" sz="3800" dirty="0" smtClean="0">
                <a:sym typeface="Wingdings" panose="05000000000000000000" pitchFamily="2" charset="2"/>
              </a:rPr>
              <a:t>) </a:t>
            </a:r>
            <a:r>
              <a:rPr lang="da-DK" sz="3800" dirty="0" err="1" smtClean="0">
                <a:sym typeface="Wingdings" panose="05000000000000000000" pitchFamily="2" charset="2"/>
              </a:rPr>
              <a:t>sciences</a:t>
            </a:r>
            <a:r>
              <a:rPr lang="da-DK" sz="3800" dirty="0" smtClean="0">
                <a:sym typeface="Wingdings" panose="05000000000000000000" pitchFamily="2" charset="2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38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800" dirty="0" err="1" smtClean="0">
                <a:sym typeface="Wingdings" panose="05000000000000000000" pitchFamily="2" charset="2"/>
              </a:rPr>
              <a:t>Pedagogy</a:t>
            </a:r>
            <a:r>
              <a:rPr lang="da-DK" sz="3800" dirty="0" smtClean="0">
                <a:sym typeface="Wingdings" panose="05000000000000000000" pitchFamily="2" charset="2"/>
              </a:rPr>
              <a:t> as a science </a:t>
            </a:r>
            <a:r>
              <a:rPr lang="da-DK" sz="3800" dirty="0" err="1" smtClean="0">
                <a:sym typeface="Wingdings" panose="05000000000000000000" pitchFamily="2" charset="2"/>
              </a:rPr>
              <a:t>characterized</a:t>
            </a:r>
            <a:r>
              <a:rPr lang="da-DK" sz="3800" dirty="0" smtClean="0">
                <a:sym typeface="Wingdings" panose="05000000000000000000" pitchFamily="2" charset="2"/>
              </a:rPr>
              <a:t> by an </a:t>
            </a:r>
            <a:r>
              <a:rPr lang="da-DK" sz="3800" dirty="0" err="1" smtClean="0">
                <a:sym typeface="Wingdings" panose="05000000000000000000" pitchFamily="2" charset="2"/>
              </a:rPr>
              <a:t>educational</a:t>
            </a:r>
            <a:r>
              <a:rPr lang="da-DK" sz="3800" dirty="0" smtClean="0">
                <a:sym typeface="Wingdings" panose="05000000000000000000" pitchFamily="2" charset="2"/>
              </a:rPr>
              <a:t> </a:t>
            </a:r>
            <a:r>
              <a:rPr lang="da-DK" sz="3800" dirty="0" err="1" smtClean="0">
                <a:sym typeface="Wingdings" panose="05000000000000000000" pitchFamily="2" charset="2"/>
              </a:rPr>
              <a:t>interest</a:t>
            </a:r>
            <a:r>
              <a:rPr lang="da-DK" sz="3800" dirty="0" smtClean="0">
                <a:sym typeface="Wingdings" panose="05000000000000000000" pitchFamily="2" charset="2"/>
              </a:rPr>
              <a:t>: the </a:t>
            </a:r>
            <a:r>
              <a:rPr lang="da-DK" sz="3800" dirty="0" err="1" smtClean="0">
                <a:sym typeface="Wingdings" panose="05000000000000000000" pitchFamily="2" charset="2"/>
              </a:rPr>
              <a:t>interest</a:t>
            </a:r>
            <a:r>
              <a:rPr lang="da-DK" sz="3800" dirty="0" smtClean="0">
                <a:sym typeface="Wingdings" panose="05000000000000000000" pitchFamily="2" charset="2"/>
              </a:rPr>
              <a:t> in </a:t>
            </a:r>
            <a:r>
              <a:rPr lang="da-DK" sz="3800" dirty="0" err="1" smtClean="0">
                <a:sym typeface="Wingdings" panose="05000000000000000000" pitchFamily="2" charset="2"/>
              </a:rPr>
              <a:t>good</a:t>
            </a:r>
            <a:r>
              <a:rPr lang="da-DK" sz="3800" dirty="0" smtClean="0">
                <a:sym typeface="Wingdings" panose="05000000000000000000" pitchFamily="2" charset="2"/>
              </a:rPr>
              <a:t> </a:t>
            </a:r>
            <a:r>
              <a:rPr lang="da-DK" sz="3800" dirty="0" err="1" smtClean="0">
                <a:sym typeface="Wingdings" panose="05000000000000000000" pitchFamily="2" charset="2"/>
              </a:rPr>
              <a:t>education</a:t>
            </a:r>
            <a:r>
              <a:rPr lang="da-DK" sz="3800" dirty="0" smtClean="0">
                <a:sym typeface="Wingdings" panose="05000000000000000000" pitchFamily="2" charset="2"/>
              </a:rPr>
              <a:t>. </a:t>
            </a:r>
            <a:r>
              <a:rPr lang="da-DK" sz="3800" dirty="0">
                <a:sym typeface="Wingdings" panose="05000000000000000000" pitchFamily="2" charset="2"/>
              </a:rPr>
              <a:t>T</a:t>
            </a:r>
            <a:r>
              <a:rPr lang="da-DK" sz="3800" dirty="0" smtClean="0">
                <a:sym typeface="Wingdings" panose="05000000000000000000" pitchFamily="2" charset="2"/>
              </a:rPr>
              <a:t>he </a:t>
            </a:r>
            <a:r>
              <a:rPr lang="da-DK" sz="3800" dirty="0" err="1" smtClean="0">
                <a:sym typeface="Wingdings" panose="05000000000000000000" pitchFamily="2" charset="2"/>
              </a:rPr>
              <a:t>question</a:t>
            </a:r>
            <a:r>
              <a:rPr lang="da-DK" sz="3800" dirty="0" smtClean="0">
                <a:sym typeface="Wingdings" panose="05000000000000000000" pitchFamily="2" charset="2"/>
              </a:rPr>
              <a:t> of </a:t>
            </a:r>
            <a:r>
              <a:rPr lang="da-DK" sz="3800" dirty="0" err="1" smtClean="0">
                <a:sym typeface="Wingdings" panose="05000000000000000000" pitchFamily="2" charset="2"/>
              </a:rPr>
              <a:t>good</a:t>
            </a:r>
            <a:r>
              <a:rPr lang="da-DK" sz="3800" dirty="0" smtClean="0">
                <a:sym typeface="Wingdings" panose="05000000000000000000" pitchFamily="2" charset="2"/>
              </a:rPr>
              <a:t> </a:t>
            </a:r>
            <a:r>
              <a:rPr lang="da-DK" sz="3800" dirty="0" err="1" smtClean="0">
                <a:sym typeface="Wingdings" panose="05000000000000000000" pitchFamily="2" charset="2"/>
              </a:rPr>
              <a:t>education</a:t>
            </a:r>
            <a:r>
              <a:rPr lang="da-DK" sz="3800" dirty="0" smtClean="0">
                <a:sym typeface="Wingdings" panose="05000000000000000000" pitchFamily="2" charset="2"/>
              </a:rPr>
              <a:t> is at the </a:t>
            </a:r>
            <a:r>
              <a:rPr lang="da-DK" sz="3800" dirty="0" err="1" smtClean="0">
                <a:sym typeface="Wingdings" panose="05000000000000000000" pitchFamily="2" charset="2"/>
              </a:rPr>
              <a:t>core</a:t>
            </a:r>
            <a:r>
              <a:rPr lang="da-DK" sz="3800" dirty="0" smtClean="0">
                <a:sym typeface="Wingdings" panose="05000000000000000000" pitchFamily="2" charset="2"/>
              </a:rPr>
              <a:t> of </a:t>
            </a:r>
            <a:r>
              <a:rPr lang="da-DK" sz="3800" dirty="0" err="1" smtClean="0">
                <a:sym typeface="Wingdings" panose="05000000000000000000" pitchFamily="2" charset="2"/>
              </a:rPr>
              <a:t>this</a:t>
            </a:r>
            <a:r>
              <a:rPr lang="da-DK" sz="3800" dirty="0" smtClean="0">
                <a:sym typeface="Wingdings" panose="05000000000000000000" pitchFamily="2" charset="2"/>
              </a:rPr>
              <a:t> science.  Good </a:t>
            </a:r>
            <a:r>
              <a:rPr lang="da-DK" sz="3800" dirty="0" err="1" smtClean="0">
                <a:sym typeface="Wingdings" panose="05000000000000000000" pitchFamily="2" charset="2"/>
              </a:rPr>
              <a:t>education</a:t>
            </a:r>
            <a:r>
              <a:rPr lang="da-DK" sz="3800" dirty="0" smtClean="0">
                <a:sym typeface="Wingdings" panose="05000000000000000000" pitchFamily="2" charset="2"/>
              </a:rPr>
              <a:t> is not a </a:t>
            </a:r>
            <a:r>
              <a:rPr lang="da-DK" sz="3800" dirty="0" err="1" smtClean="0">
                <a:sym typeface="Wingdings" panose="05000000000000000000" pitchFamily="2" charset="2"/>
              </a:rPr>
              <a:t>fact</a:t>
            </a:r>
            <a:r>
              <a:rPr lang="da-DK" sz="3800" dirty="0" smtClean="0">
                <a:sym typeface="Wingdings" panose="05000000000000000000" pitchFamily="2" charset="2"/>
              </a:rPr>
              <a:t> but a </a:t>
            </a:r>
            <a:r>
              <a:rPr lang="da-DK" sz="3800" dirty="0" err="1" smtClean="0">
                <a:sym typeface="Wingdings" panose="05000000000000000000" pitchFamily="2" charset="2"/>
              </a:rPr>
              <a:t>discussion</a:t>
            </a:r>
            <a:r>
              <a:rPr lang="da-DK" sz="3800" dirty="0" smtClean="0">
                <a:sym typeface="Wingdings" panose="05000000000000000000" pitchFamily="2" charset="2"/>
              </a:rPr>
              <a:t> (</a:t>
            </a:r>
            <a:r>
              <a:rPr lang="da-DK" sz="3800" dirty="0" err="1" smtClean="0">
                <a:sym typeface="Wingdings" panose="05000000000000000000" pitchFamily="2" charset="2"/>
              </a:rPr>
              <a:t>conversation</a:t>
            </a:r>
            <a:r>
              <a:rPr lang="da-DK" sz="3800" dirty="0" smtClean="0">
                <a:sym typeface="Wingdings" panose="05000000000000000000" pitchFamily="2" charset="2"/>
              </a:rPr>
              <a:t>) </a:t>
            </a:r>
            <a:r>
              <a:rPr lang="da-DK" sz="3800" dirty="0" err="1" smtClean="0">
                <a:sym typeface="Wingdings" panose="05000000000000000000" pitchFamily="2" charset="2"/>
              </a:rPr>
              <a:t>that</a:t>
            </a:r>
            <a:r>
              <a:rPr lang="da-DK" sz="3800" dirty="0" smtClean="0">
                <a:sym typeface="Wingdings" panose="05000000000000000000" pitchFamily="2" charset="2"/>
              </a:rPr>
              <a:t> </a:t>
            </a:r>
            <a:r>
              <a:rPr lang="da-DK" sz="3800" dirty="0" err="1" smtClean="0">
                <a:sym typeface="Wingdings" panose="05000000000000000000" pitchFamily="2" charset="2"/>
              </a:rPr>
              <a:t>requires</a:t>
            </a:r>
            <a:r>
              <a:rPr lang="da-DK" sz="3800" dirty="0" smtClean="0">
                <a:sym typeface="Wingdings" panose="05000000000000000000" pitchFamily="2" charset="2"/>
              </a:rPr>
              <a:t> interpretation and </a:t>
            </a:r>
            <a:r>
              <a:rPr lang="da-DK" sz="3800" dirty="0" err="1" smtClean="0">
                <a:sym typeface="Wingdings" panose="05000000000000000000" pitchFamily="2" charset="2"/>
              </a:rPr>
              <a:t>concepts</a:t>
            </a:r>
            <a:r>
              <a:rPr lang="da-DK" sz="3800" dirty="0" smtClean="0">
                <a:sym typeface="Wingdings" panose="05000000000000000000" pitchFamily="2" charset="2"/>
              </a:rPr>
              <a:t> (</a:t>
            </a:r>
            <a:r>
              <a:rPr lang="da-DK" sz="3800" dirty="0" err="1" smtClean="0">
                <a:sym typeface="Wingdings" panose="05000000000000000000" pitchFamily="2" charset="2"/>
              </a:rPr>
              <a:t>hermeneutic</a:t>
            </a:r>
            <a:r>
              <a:rPr lang="da-DK" sz="3800" dirty="0" smtClean="0">
                <a:sym typeface="Wingdings" panose="05000000000000000000" pitchFamily="2" charset="2"/>
              </a:rPr>
              <a:t> </a:t>
            </a:r>
            <a:r>
              <a:rPr lang="da-DK" sz="3800" dirty="0" err="1" smtClean="0">
                <a:sym typeface="Wingdings" panose="05000000000000000000" pitchFamily="2" charset="2"/>
              </a:rPr>
              <a:t>competence</a:t>
            </a:r>
            <a:r>
              <a:rPr lang="da-DK" sz="3800" dirty="0" smtClean="0">
                <a:sym typeface="Wingdings" panose="05000000000000000000" pitchFamily="2" charset="2"/>
              </a:rPr>
              <a:t>) . </a:t>
            </a:r>
            <a:r>
              <a:rPr lang="da-DK" sz="3800" dirty="0" err="1" smtClean="0">
                <a:sym typeface="Wingdings" panose="05000000000000000000" pitchFamily="2" charset="2"/>
              </a:rPr>
              <a:t>Pedagogy</a:t>
            </a:r>
            <a:r>
              <a:rPr lang="da-DK" sz="3800" dirty="0" smtClean="0">
                <a:sym typeface="Wingdings" panose="05000000000000000000" pitchFamily="2" charset="2"/>
              </a:rPr>
              <a:t> is a </a:t>
            </a:r>
            <a:r>
              <a:rPr lang="da-DK" sz="3800" dirty="0" err="1" smtClean="0">
                <a:sym typeface="Wingdings" panose="05000000000000000000" pitchFamily="2" charset="2"/>
              </a:rPr>
              <a:t>project</a:t>
            </a:r>
            <a:r>
              <a:rPr lang="da-DK" sz="3800" dirty="0" smtClean="0">
                <a:sym typeface="Wingdings" panose="05000000000000000000" pitchFamily="2" charset="2"/>
              </a:rPr>
              <a:t>, not an </a:t>
            </a:r>
            <a:r>
              <a:rPr lang="da-DK" sz="3800" dirty="0" err="1" smtClean="0">
                <a:sym typeface="Wingdings" panose="05000000000000000000" pitchFamily="2" charset="2"/>
              </a:rPr>
              <a:t>object</a:t>
            </a:r>
            <a:r>
              <a:rPr lang="da-DK" sz="3800" dirty="0" smtClean="0">
                <a:sym typeface="Wingdings" panose="05000000000000000000" pitchFamily="2" charset="2"/>
              </a:rPr>
              <a:t> </a:t>
            </a:r>
            <a:r>
              <a:rPr lang="da-DK" sz="3800" dirty="0" err="1" smtClean="0">
                <a:sym typeface="Wingdings" panose="05000000000000000000" pitchFamily="2" charset="2"/>
              </a:rPr>
              <a:t>governed</a:t>
            </a:r>
            <a:r>
              <a:rPr lang="da-DK" sz="3800" dirty="0" smtClean="0">
                <a:sym typeface="Wingdings" panose="05000000000000000000" pitchFamily="2" charset="2"/>
              </a:rPr>
              <a:t> by </a:t>
            </a:r>
            <a:r>
              <a:rPr lang="da-DK" sz="3800" dirty="0" err="1" smtClean="0">
                <a:sym typeface="Wingdings" panose="05000000000000000000" pitchFamily="2" charset="2"/>
              </a:rPr>
              <a:t>laws</a:t>
            </a:r>
            <a:r>
              <a:rPr lang="da-DK" sz="3800" dirty="0" smtClean="0">
                <a:sym typeface="Wingdings" panose="05000000000000000000" pitchFamily="2" charset="2"/>
              </a:rPr>
              <a:t>.</a:t>
            </a:r>
          </a:p>
          <a:p>
            <a:endParaRPr lang="da-DK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ym typeface="Wingdings" panose="05000000000000000000" pitchFamily="2" charset="2"/>
            </a:endParaRPr>
          </a:p>
          <a:p>
            <a:endParaRPr lang="da-DK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BA3-E31C-463E-A8C9-BED8D545E74E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ISFTE  </a:t>
            </a:r>
            <a:r>
              <a:rPr lang="da-DK" dirty="0" err="1"/>
              <a:t>conference</a:t>
            </a:r>
            <a:r>
              <a:rPr lang="da-DK" dirty="0"/>
              <a:t> 2017</a:t>
            </a:r>
          </a:p>
          <a:p>
            <a:r>
              <a:rPr lang="da-DK" dirty="0"/>
              <a:t>Jan Jaap Rothuizen jjr@via.dk</a:t>
            </a:r>
          </a:p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2</a:t>
            </a:fld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410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 narrative approach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5 </a:t>
            </a:r>
            <a:r>
              <a:rPr lang="da-DK" dirty="0" err="1">
                <a:sym typeface="Wingdings" panose="05000000000000000000" pitchFamily="2" charset="2"/>
              </a:rPr>
              <a:t>places</a:t>
            </a:r>
            <a:r>
              <a:rPr lang="da-DK" dirty="0">
                <a:sym typeface="Wingdings" panose="05000000000000000000" pitchFamily="2" charset="2"/>
              </a:rPr>
              <a:t>, </a:t>
            </a:r>
            <a:endParaRPr lang="da-DK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>
                <a:sym typeface="Wingdings" panose="05000000000000000000" pitchFamily="2" charset="2"/>
              </a:rPr>
              <a:t>about</a:t>
            </a:r>
            <a:r>
              <a:rPr lang="da-DK" dirty="0" smtClean="0">
                <a:sym typeface="Wingdings" panose="05000000000000000000" pitchFamily="2" charset="2"/>
              </a:rPr>
              <a:t> </a:t>
            </a:r>
            <a:r>
              <a:rPr lang="da-DK" dirty="0">
                <a:sym typeface="Wingdings" panose="05000000000000000000" pitchFamily="2" charset="2"/>
              </a:rPr>
              <a:t>30 </a:t>
            </a:r>
            <a:r>
              <a:rPr lang="da-DK" dirty="0" err="1">
                <a:sym typeface="Wingdings" panose="05000000000000000000" pitchFamily="2" charset="2"/>
              </a:rPr>
              <a:t>educators</a:t>
            </a:r>
            <a:r>
              <a:rPr lang="da-DK" dirty="0">
                <a:sym typeface="Wingdings" panose="05000000000000000000" pitchFamily="2" charset="2"/>
              </a:rPr>
              <a:t>, </a:t>
            </a:r>
            <a:endParaRPr lang="da-DK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3-5 </a:t>
            </a:r>
            <a:r>
              <a:rPr lang="da-DK" dirty="0">
                <a:sym typeface="Wingdings" panose="05000000000000000000" pitchFamily="2" charset="2"/>
              </a:rPr>
              <a:t>at a time, </a:t>
            </a:r>
            <a:endParaRPr lang="da-DK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75 </a:t>
            </a:r>
            <a:r>
              <a:rPr lang="da-DK" dirty="0">
                <a:sym typeface="Wingdings" panose="05000000000000000000" pitchFamily="2" charset="2"/>
              </a:rPr>
              <a:t>sessions, </a:t>
            </a:r>
            <a:endParaRPr lang="da-DK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more </a:t>
            </a:r>
            <a:r>
              <a:rPr lang="da-DK" dirty="0" err="1">
                <a:sym typeface="Wingdings" panose="05000000000000000000" pitchFamily="2" charset="2"/>
              </a:rPr>
              <a:t>than</a:t>
            </a:r>
            <a:r>
              <a:rPr lang="da-DK" dirty="0">
                <a:sym typeface="Wingdings" panose="05000000000000000000" pitchFamily="2" charset="2"/>
              </a:rPr>
              <a:t> 200 </a:t>
            </a:r>
            <a:r>
              <a:rPr lang="da-DK" dirty="0" err="1" smtClean="0">
                <a:sym typeface="Wingdings" panose="05000000000000000000" pitchFamily="2" charset="2"/>
              </a:rPr>
              <a:t>stories</a:t>
            </a:r>
            <a:r>
              <a:rPr lang="da-DK" dirty="0" smtClean="0">
                <a:sym typeface="Wingdings" panose="05000000000000000000" pitchFamily="2" charset="2"/>
              </a:rPr>
              <a:t> (</a:t>
            </a:r>
            <a:r>
              <a:rPr lang="da-DK" dirty="0" err="1" smtClean="0">
                <a:sym typeface="Wingdings" panose="05000000000000000000" pitchFamily="2" charset="2"/>
              </a:rPr>
              <a:t>written</a:t>
            </a:r>
            <a:r>
              <a:rPr lang="da-DK" dirty="0" smtClean="0">
                <a:sym typeface="Wingdings" panose="05000000000000000000" pitchFamily="2" charset="2"/>
              </a:rPr>
              <a:t>, told)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Narrative </a:t>
            </a:r>
            <a:r>
              <a:rPr lang="da-DK" dirty="0" err="1" smtClean="0">
                <a:sym typeface="Wingdings" panose="05000000000000000000" pitchFamily="2" charset="2"/>
              </a:rPr>
              <a:t>analysis</a:t>
            </a:r>
            <a:r>
              <a:rPr lang="da-DK" dirty="0" smtClean="0">
                <a:sym typeface="Wingdings" panose="05000000000000000000" pitchFamily="2" charset="2"/>
              </a:rPr>
              <a:t> (Arthur W. Frank , Jean </a:t>
            </a:r>
            <a:r>
              <a:rPr lang="da-DK" dirty="0" err="1" smtClean="0">
                <a:sym typeface="Wingdings" panose="05000000000000000000" pitchFamily="2" charset="2"/>
              </a:rPr>
              <a:t>Clandinin</a:t>
            </a:r>
            <a:r>
              <a:rPr lang="da-DK" dirty="0" smtClean="0">
                <a:sym typeface="Wingdings" panose="05000000000000000000" pitchFamily="2" charset="2"/>
              </a:rPr>
              <a:t>, Max van Manen)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12D2-E6FE-43C4-B12E-518727B341CF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ISFTE  </a:t>
            </a:r>
            <a:r>
              <a:rPr lang="da-DK" dirty="0" err="1"/>
              <a:t>conference</a:t>
            </a:r>
            <a:r>
              <a:rPr lang="da-DK" dirty="0"/>
              <a:t> 2017</a:t>
            </a:r>
          </a:p>
          <a:p>
            <a:r>
              <a:rPr lang="da-DK" dirty="0"/>
              <a:t>Jan Jaap Rothuizen jjr@via.dk</a:t>
            </a:r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3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88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3006" y="584199"/>
            <a:ext cx="8044732" cy="756569"/>
          </a:xfrm>
        </p:spPr>
        <p:txBody>
          <a:bodyPr/>
          <a:lstStyle/>
          <a:p>
            <a:r>
              <a:rPr lang="da-DK" dirty="0" smtClean="0"/>
              <a:t>New </a:t>
            </a:r>
            <a:r>
              <a:rPr lang="da-DK" dirty="0" err="1" smtClean="0"/>
              <a:t>companions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BA3-E31C-463E-A8C9-BED8D545E74E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ISFTE  </a:t>
            </a:r>
            <a:r>
              <a:rPr lang="da-DK" dirty="0" err="1"/>
              <a:t>conference</a:t>
            </a:r>
            <a:r>
              <a:rPr lang="da-DK" dirty="0"/>
              <a:t> 2017</a:t>
            </a:r>
          </a:p>
          <a:p>
            <a:r>
              <a:rPr lang="da-DK" dirty="0"/>
              <a:t>Jan Jaap Rothuizen jjr@via.dk</a:t>
            </a:r>
          </a:p>
          <a:p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Viggo</a:t>
            </a:r>
            <a:r>
              <a:rPr lang="en-US" dirty="0" smtClean="0"/>
              <a:t> </a:t>
            </a:r>
            <a:r>
              <a:rPr lang="en-US" dirty="0"/>
              <a:t>is a boy who is not very flexible. He would prefer to completely control what is going to happen and </a:t>
            </a:r>
            <a:r>
              <a:rPr lang="en-US" dirty="0" smtClean="0"/>
              <a:t>hits </a:t>
            </a:r>
            <a:r>
              <a:rPr lang="en-US" dirty="0"/>
              <a:t>and </a:t>
            </a:r>
            <a:r>
              <a:rPr lang="en-US" dirty="0" smtClean="0"/>
              <a:t>kicks </a:t>
            </a:r>
            <a:r>
              <a:rPr lang="en-US" dirty="0"/>
              <a:t>when he </a:t>
            </a:r>
            <a:r>
              <a:rPr lang="en-US" dirty="0" smtClean="0"/>
              <a:t>feels under pressure. </a:t>
            </a:r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dirty="0"/>
              <a:t>is therefore not particularly well-liked in the </a:t>
            </a:r>
            <a:r>
              <a:rPr lang="en-US" dirty="0" smtClean="0"/>
              <a:t>group</a:t>
            </a:r>
            <a:r>
              <a:rPr lang="en-US" dirty="0"/>
              <a:t>. So we are working on changing it and have decided that we will work with changing </a:t>
            </a:r>
            <a:r>
              <a:rPr lang="en-US" dirty="0" smtClean="0"/>
              <a:t>companionship on our walks. </a:t>
            </a:r>
            <a:r>
              <a:rPr lang="en-US" dirty="0"/>
              <a:t>The easiest thing is if he is allowed to go with the best friend Ole, but I have decided that he must go with Jonas the next time.</a:t>
            </a:r>
          </a:p>
          <a:p>
            <a:pPr marL="0" indent="0">
              <a:buNone/>
            </a:pPr>
            <a:r>
              <a:rPr lang="en-US" dirty="0"/>
              <a:t>There is resistance from both boys, so I decide to go between them. When we go home again, I say to the boys that now they have to go together until we get to </a:t>
            </a:r>
            <a:r>
              <a:rPr lang="en-US" dirty="0" smtClean="0"/>
              <a:t>the local supermarket and </a:t>
            </a:r>
            <a:r>
              <a:rPr lang="en-US" dirty="0"/>
              <a:t>then we </a:t>
            </a:r>
            <a:r>
              <a:rPr lang="en-US" dirty="0" smtClean="0"/>
              <a:t>will talk </a:t>
            </a:r>
            <a:r>
              <a:rPr lang="en-US" dirty="0"/>
              <a:t>about how it was</a:t>
            </a:r>
            <a:r>
              <a:rPr lang="en-US" dirty="0" smtClean="0"/>
              <a:t>. Passing the local supermarket , </a:t>
            </a:r>
            <a:r>
              <a:rPr lang="en-US" dirty="0"/>
              <a:t>the boys think it's ok and we choose to go the same way to the </a:t>
            </a:r>
            <a:r>
              <a:rPr lang="en-US" dirty="0" smtClean="0"/>
              <a:t>railway. Passing the railway they </a:t>
            </a:r>
            <a:r>
              <a:rPr lang="en-US" dirty="0"/>
              <a:t>still think it's ok and the rest of the trip home to the kindergarten </a:t>
            </a:r>
            <a:r>
              <a:rPr lang="en-US" dirty="0" smtClean="0"/>
              <a:t>they shift  </a:t>
            </a:r>
            <a:r>
              <a:rPr lang="en-US" dirty="0"/>
              <a:t>kicking </a:t>
            </a:r>
            <a:r>
              <a:rPr lang="en-US" dirty="0" smtClean="0"/>
              <a:t> stones </a:t>
            </a:r>
            <a:r>
              <a:rPr lang="en-US" dirty="0"/>
              <a:t>on the gravel path. They laugh and enjoy themselves.</a:t>
            </a:r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8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alibri" panose="020F0502020204030204" pitchFamily="34" charset="0"/>
              </a:rPr>
              <a:t>Understanding</a:t>
            </a:r>
            <a:r>
              <a:rPr lang="da-DK" dirty="0" smtClean="0">
                <a:latin typeface="Calibri" panose="020F0502020204030204" pitchFamily="34" charset="0"/>
              </a:rPr>
              <a:t> the </a:t>
            </a:r>
            <a:r>
              <a:rPr lang="da-DK" dirty="0" err="1" smtClean="0">
                <a:latin typeface="Calibri" panose="020F0502020204030204" pitchFamily="34" charset="0"/>
              </a:rPr>
              <a:t>logic</a:t>
            </a:r>
            <a:r>
              <a:rPr lang="da-DK" dirty="0" smtClean="0">
                <a:latin typeface="Calibri" panose="020F0502020204030204" pitchFamily="34" charset="0"/>
              </a:rPr>
              <a:t> of the </a:t>
            </a:r>
            <a:r>
              <a:rPr lang="da-DK" dirty="0" err="1" smtClean="0">
                <a:latin typeface="Calibri" panose="020F0502020204030204" pitchFamily="34" charset="0"/>
              </a:rPr>
              <a:t>knowledge</a:t>
            </a:r>
            <a:r>
              <a:rPr lang="da-DK" dirty="0" smtClean="0">
                <a:latin typeface="Calibri" panose="020F0502020204030204" pitchFamily="34" charset="0"/>
              </a:rPr>
              <a:t> at </a:t>
            </a:r>
            <a:r>
              <a:rPr lang="da-DK" dirty="0" err="1" smtClean="0">
                <a:latin typeface="Calibri" panose="020F0502020204030204" pitchFamily="34" charset="0"/>
              </a:rPr>
              <a:t>play</a:t>
            </a:r>
            <a:endParaRPr lang="da-DK" dirty="0">
              <a:latin typeface="Calibri" panose="020F0502020204030204" pitchFamily="34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32D-D0F4-426E-B5B3-740E7473E367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ISFTE  </a:t>
            </a:r>
            <a:r>
              <a:rPr lang="da-DK" dirty="0" err="1"/>
              <a:t>conference</a:t>
            </a:r>
            <a:r>
              <a:rPr lang="da-DK" dirty="0"/>
              <a:t> 2017</a:t>
            </a:r>
          </a:p>
          <a:p>
            <a:r>
              <a:rPr lang="da-DK" dirty="0"/>
              <a:t>Jan Jaap Rothuizen jjr@via.dk</a:t>
            </a:r>
          </a:p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421986" y="2075075"/>
            <a:ext cx="4123386" cy="351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The </a:t>
            </a:r>
            <a:r>
              <a:rPr lang="da-DK" dirty="0" err="1" smtClean="0"/>
              <a:t>objectivating</a:t>
            </a:r>
            <a:r>
              <a:rPr lang="da-DK" dirty="0" smtClean="0"/>
              <a:t> approach: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8" name="Picture 4" descr="https://www.safaribooksonline.com/library/view/the-improvement-guide/9780470549032/prov_9780470549032_oeb_029_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2" y="2563095"/>
            <a:ext cx="4191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4999853" y="2708920"/>
            <a:ext cx="3676604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spcBef>
                <a:spcPts val="600"/>
              </a:spcBef>
              <a:buFont typeface="VIA Type Office" panose="02000503000000020004" pitchFamily="2" charset="0"/>
              <a:buNone/>
            </a:pPr>
            <a:r>
              <a:rPr lang="da-DK" sz="1600" spc="-100" dirty="0" err="1" smtClean="0"/>
              <a:t>Pedagogues</a:t>
            </a:r>
            <a:r>
              <a:rPr lang="da-DK" sz="1600" spc="-100" dirty="0" smtClean="0"/>
              <a:t> do plan and act, but </a:t>
            </a:r>
            <a:r>
              <a:rPr lang="da-DK" sz="1600" spc="-100" dirty="0" err="1" smtClean="0"/>
              <a:t>there</a:t>
            </a:r>
            <a:r>
              <a:rPr lang="da-DK" sz="1600" spc="-100" dirty="0" smtClean="0"/>
              <a:t> </a:t>
            </a:r>
            <a:r>
              <a:rPr lang="da-DK" sz="1600" spc="-100" dirty="0" err="1" smtClean="0"/>
              <a:t>are</a:t>
            </a:r>
            <a:r>
              <a:rPr lang="da-DK" sz="1600" spc="-100" dirty="0" smtClean="0"/>
              <a:t> </a:t>
            </a:r>
            <a:r>
              <a:rPr lang="da-DK" sz="1600" spc="-100" dirty="0" err="1" smtClean="0"/>
              <a:t>also</a:t>
            </a:r>
            <a:r>
              <a:rPr lang="da-DK" sz="1600" spc="-100" dirty="0" smtClean="0"/>
              <a:t> </a:t>
            </a:r>
            <a:r>
              <a:rPr lang="da-DK" sz="1600" spc="-100" dirty="0" err="1" smtClean="0"/>
              <a:t>many</a:t>
            </a:r>
            <a:r>
              <a:rPr lang="da-DK" sz="1600" spc="-100" dirty="0" smtClean="0"/>
              <a:t> </a:t>
            </a:r>
            <a:r>
              <a:rPr lang="da-DK" sz="1600" spc="-100" dirty="0" err="1" smtClean="0"/>
              <a:t>pedagogical</a:t>
            </a:r>
            <a:r>
              <a:rPr lang="da-DK" sz="1600" spc="-100" dirty="0" smtClean="0"/>
              <a:t>  </a:t>
            </a:r>
            <a:r>
              <a:rPr lang="da-DK" sz="1600" spc="-100" dirty="0" err="1" smtClean="0"/>
              <a:t>important</a:t>
            </a:r>
            <a:r>
              <a:rPr lang="da-DK" sz="1600" spc="-100" dirty="0" smtClean="0"/>
              <a:t> </a:t>
            </a:r>
            <a:r>
              <a:rPr lang="da-DK" sz="1600" spc="-100" dirty="0" err="1" smtClean="0"/>
              <a:t>interactions</a:t>
            </a:r>
            <a:r>
              <a:rPr lang="da-DK" sz="1600" spc="-100" dirty="0" smtClean="0"/>
              <a:t> </a:t>
            </a:r>
            <a:r>
              <a:rPr lang="da-DK" sz="1600" spc="-100" dirty="0" err="1" smtClean="0"/>
              <a:t>that</a:t>
            </a:r>
            <a:r>
              <a:rPr lang="da-DK" sz="1600" spc="-100" dirty="0" smtClean="0"/>
              <a:t> </a:t>
            </a:r>
            <a:r>
              <a:rPr lang="da-DK" sz="1600" spc="-100" dirty="0" err="1" smtClean="0"/>
              <a:t>require</a:t>
            </a:r>
            <a:r>
              <a:rPr lang="da-DK" sz="1600" spc="-100" dirty="0" smtClean="0"/>
              <a:t> </a:t>
            </a:r>
            <a:r>
              <a:rPr lang="da-DK" sz="1600" spc="-100" dirty="0" err="1" smtClean="0"/>
              <a:t>spontaneous</a:t>
            </a:r>
            <a:r>
              <a:rPr lang="da-DK" sz="1600" spc="-100" dirty="0" smtClean="0"/>
              <a:t>  </a:t>
            </a:r>
            <a:r>
              <a:rPr lang="da-DK" sz="1600" spc="-100" dirty="0" err="1" smtClean="0"/>
              <a:t>responses</a:t>
            </a:r>
            <a:r>
              <a:rPr lang="da-DK" sz="1600" spc="-100" dirty="0" smtClean="0"/>
              <a:t>:</a:t>
            </a:r>
          </a:p>
          <a:p>
            <a:pPr marL="342900" indent="-342900" algn="l" defTabSz="914400" rtl="0" eaLnBrk="1" latinLnBrk="0" hangingPunct="1">
              <a:spcBef>
                <a:spcPts val="600"/>
              </a:spcBef>
              <a:buFont typeface="+mj-lt"/>
              <a:buAutoNum type="arabicPeriod"/>
            </a:pPr>
            <a:r>
              <a:rPr lang="da-DK" sz="1600" kern="1200" spc="-100" dirty="0" err="1" smtClean="0">
                <a:solidFill>
                  <a:schemeClr val="tx1"/>
                </a:solidFill>
                <a:ea typeface="+mn-ea"/>
                <a:cs typeface="+mn-cs"/>
              </a:rPr>
              <a:t>what</a:t>
            </a:r>
            <a:r>
              <a:rPr lang="da-DK" sz="1600" kern="1200" spc="-100" dirty="0" smtClean="0">
                <a:solidFill>
                  <a:schemeClr val="tx1"/>
                </a:solidFill>
                <a:ea typeface="+mn-ea"/>
                <a:cs typeface="+mn-cs"/>
              </a:rPr>
              <a:t> is </a:t>
            </a:r>
            <a:r>
              <a:rPr lang="da-DK" sz="1600" kern="1200" spc="-100" dirty="0" err="1" smtClean="0">
                <a:solidFill>
                  <a:schemeClr val="tx1"/>
                </a:solidFill>
                <a:ea typeface="+mn-ea"/>
                <a:cs typeface="+mn-cs"/>
              </a:rPr>
              <a:t>pedagogical</a:t>
            </a:r>
            <a:r>
              <a:rPr lang="da-DK" sz="1600" kern="1200" spc="-100" dirty="0" smtClean="0">
                <a:solidFill>
                  <a:schemeClr val="tx1"/>
                </a:solidFill>
                <a:ea typeface="+mn-ea"/>
                <a:cs typeface="+mn-cs"/>
              </a:rPr>
              <a:t> relevant in ece is </a:t>
            </a:r>
            <a:r>
              <a:rPr lang="da-DK" sz="1600" kern="1200" spc="-100" dirty="0" err="1" smtClean="0">
                <a:solidFill>
                  <a:schemeClr val="tx1"/>
                </a:solidFill>
                <a:ea typeface="+mn-ea"/>
                <a:cs typeface="+mn-cs"/>
              </a:rPr>
              <a:t>close</a:t>
            </a:r>
            <a:r>
              <a:rPr lang="da-DK" sz="1600" kern="1200" spc="-100" dirty="0" smtClean="0">
                <a:solidFill>
                  <a:schemeClr val="tx1"/>
                </a:solidFill>
                <a:ea typeface="+mn-ea"/>
                <a:cs typeface="+mn-cs"/>
              </a:rPr>
              <a:t> to </a:t>
            </a:r>
            <a:r>
              <a:rPr lang="da-DK" sz="1600" kern="1200" spc="-100" dirty="0" err="1" smtClean="0">
                <a:solidFill>
                  <a:schemeClr val="tx1"/>
                </a:solidFill>
                <a:ea typeface="+mn-ea"/>
                <a:cs typeface="+mn-cs"/>
              </a:rPr>
              <a:t>everyday-life</a:t>
            </a:r>
            <a:r>
              <a:rPr lang="da-DK" sz="1600" kern="1200" spc="-100" dirty="0" smtClean="0">
                <a:solidFill>
                  <a:schemeClr val="tx1"/>
                </a:solidFill>
                <a:ea typeface="+mn-ea"/>
                <a:cs typeface="+mn-cs"/>
              </a:rPr>
              <a:t>   -not a separate </a:t>
            </a:r>
            <a:r>
              <a:rPr lang="da-DK" sz="1600" kern="1200" spc="-100" dirty="0" err="1" smtClean="0">
                <a:solidFill>
                  <a:schemeClr val="tx1"/>
                </a:solidFill>
                <a:ea typeface="+mn-ea"/>
                <a:cs typeface="+mn-cs"/>
              </a:rPr>
              <a:t>space</a:t>
            </a:r>
            <a:r>
              <a:rPr lang="da-DK" sz="1600" kern="1200" spc="-100" dirty="0" smtClean="0">
                <a:solidFill>
                  <a:schemeClr val="tx1"/>
                </a:solidFill>
                <a:ea typeface="+mn-ea"/>
                <a:cs typeface="+mn-cs"/>
              </a:rPr>
              <a:t> of  </a:t>
            </a:r>
            <a:r>
              <a:rPr lang="da-DK" sz="1600" kern="1200" spc="-100" dirty="0" err="1" smtClean="0">
                <a:solidFill>
                  <a:schemeClr val="tx1"/>
                </a:solidFill>
                <a:ea typeface="+mn-ea"/>
                <a:cs typeface="+mn-cs"/>
              </a:rPr>
              <a:t>educational</a:t>
            </a:r>
            <a:r>
              <a:rPr lang="da-DK" sz="1600" kern="1200" spc="-100" dirty="0" smtClean="0">
                <a:solidFill>
                  <a:schemeClr val="tx1"/>
                </a:solidFill>
                <a:ea typeface="+mn-ea"/>
                <a:cs typeface="+mn-cs"/>
              </a:rPr>
              <a:t> interventions</a:t>
            </a:r>
          </a:p>
          <a:p>
            <a:pPr marL="342900" indent="-342900" algn="l" defTabSz="914400" rtl="0" eaLnBrk="1" latinLnBrk="0" hangingPunct="1">
              <a:spcBef>
                <a:spcPts val="600"/>
              </a:spcBef>
              <a:buFont typeface="+mj-lt"/>
              <a:buAutoNum type="arabicPeriod"/>
            </a:pPr>
            <a:r>
              <a:rPr lang="da-DK" sz="1600" spc="-100" dirty="0" smtClean="0"/>
              <a:t>The </a:t>
            </a:r>
            <a:r>
              <a:rPr lang="da-DK" sz="1600" spc="-100" dirty="0" err="1" smtClean="0"/>
              <a:t>childs</a:t>
            </a:r>
            <a:r>
              <a:rPr lang="da-DK" sz="1600" spc="-100" dirty="0" smtClean="0"/>
              <a:t>´ </a:t>
            </a:r>
            <a:r>
              <a:rPr lang="da-DK" sz="1600" spc="-100" dirty="0" err="1" smtClean="0"/>
              <a:t>unpredicatability</a:t>
            </a:r>
            <a:r>
              <a:rPr lang="da-DK" sz="1600" spc="-100" dirty="0" smtClean="0"/>
              <a:t> is at </a:t>
            </a:r>
            <a:r>
              <a:rPr lang="da-DK" sz="1600" spc="-100" dirty="0" err="1" smtClean="0"/>
              <a:t>least</a:t>
            </a:r>
            <a:r>
              <a:rPr lang="da-DK" sz="1600" spc="-100" dirty="0" smtClean="0"/>
              <a:t> as </a:t>
            </a:r>
            <a:r>
              <a:rPr lang="da-DK" sz="1600" spc="-100" dirty="0" err="1" smtClean="0"/>
              <a:t>important</a:t>
            </a:r>
            <a:r>
              <a:rPr lang="da-DK" sz="1600" spc="-100" dirty="0" smtClean="0"/>
              <a:t> as the </a:t>
            </a:r>
            <a:r>
              <a:rPr lang="da-DK" sz="1600" spc="-100" dirty="0" err="1" smtClean="0"/>
              <a:t>childd</a:t>
            </a:r>
            <a:r>
              <a:rPr lang="da-DK" sz="1600" spc="-100" dirty="0" smtClean="0"/>
              <a:t> </a:t>
            </a:r>
            <a:r>
              <a:rPr lang="da-DK" sz="1600" spc="-100" dirty="0" err="1" smtClean="0"/>
              <a:t>predictability</a:t>
            </a:r>
            <a:r>
              <a:rPr lang="da-DK" sz="1600" spc="-100" dirty="0" smtClean="0"/>
              <a:t> </a:t>
            </a:r>
            <a:endParaRPr lang="da-DK" sz="1600" kern="1200" spc="-1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342900" indent="-342900" algn="l" defTabSz="914400" rtl="0" eaLnBrk="1" latinLnBrk="0" hangingPunct="1">
              <a:spcBef>
                <a:spcPts val="600"/>
              </a:spcBef>
              <a:buFont typeface="+mj-lt"/>
              <a:buAutoNum type="arabicPeriod"/>
            </a:pPr>
            <a:endParaRPr lang="da-DK" sz="1600" kern="1200" spc="-100" baseline="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11" name="Pladsholder til tekst 5"/>
          <p:cNvSpPr txBox="1">
            <a:spLocks/>
          </p:cNvSpPr>
          <p:nvPr/>
        </p:nvSpPr>
        <p:spPr>
          <a:xfrm>
            <a:off x="4663735" y="2092087"/>
            <a:ext cx="4123386" cy="35107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2500" kern="1200" spc="-9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36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2500" kern="1200" spc="-9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44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2500" kern="1200" spc="-9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16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2500" kern="1200" spc="-9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16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2500" kern="1200" spc="-9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IA Type Office" panose="02000503000000020004" pitchFamily="2" charset="0"/>
              <a:buNone/>
            </a:pPr>
            <a:r>
              <a:rPr lang="da-DK" dirty="0" smtClean="0"/>
              <a:t>But:</a:t>
            </a:r>
          </a:p>
          <a:p>
            <a:pPr marL="0" indent="0">
              <a:buFont typeface="VIA Type Office" panose="02000503000000020004" pitchFamily="2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60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Pedagogical</a:t>
            </a:r>
            <a:r>
              <a:rPr lang="da-DK" dirty="0" smtClean="0"/>
              <a:t> </a:t>
            </a:r>
            <a:r>
              <a:rPr lang="da-DK" dirty="0" err="1" smtClean="0"/>
              <a:t>practice</a:t>
            </a:r>
            <a:r>
              <a:rPr lang="da-DK" dirty="0" smtClean="0"/>
              <a:t> as </a:t>
            </a:r>
            <a:r>
              <a:rPr lang="da-DK" dirty="0" err="1" smtClean="0"/>
              <a:t>storied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32D-D0F4-426E-B5B3-740E7473E367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ISFTE  </a:t>
            </a:r>
            <a:r>
              <a:rPr lang="da-DK" dirty="0" err="1"/>
              <a:t>conference</a:t>
            </a:r>
            <a:r>
              <a:rPr lang="da-DK" dirty="0"/>
              <a:t> 2017</a:t>
            </a:r>
          </a:p>
          <a:p>
            <a:r>
              <a:rPr lang="da-DK" dirty="0"/>
              <a:t>Jan Jaap Rothuizen jjr@via.dk</a:t>
            </a:r>
          </a:p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err="1" smtClean="0"/>
              <a:t>Pedagogues</a:t>
            </a:r>
            <a:r>
              <a:rPr lang="da-DK" dirty="0" smtClean="0"/>
              <a:t> (</a:t>
            </a:r>
            <a:r>
              <a:rPr lang="da-DK" dirty="0" err="1" smtClean="0"/>
              <a:t>Early</a:t>
            </a:r>
            <a:r>
              <a:rPr lang="da-DK" dirty="0" smtClean="0"/>
              <a:t> </a:t>
            </a:r>
            <a:r>
              <a:rPr lang="da-DK" dirty="0" err="1" smtClean="0"/>
              <a:t>childhood</a:t>
            </a:r>
            <a:r>
              <a:rPr lang="da-DK" dirty="0" smtClean="0"/>
              <a:t> </a:t>
            </a:r>
            <a:r>
              <a:rPr lang="da-DK" dirty="0" err="1" smtClean="0"/>
              <a:t>educators</a:t>
            </a:r>
            <a:r>
              <a:rPr lang="da-DK" dirty="0" smtClean="0"/>
              <a:t>) </a:t>
            </a:r>
            <a:r>
              <a:rPr lang="da-DK" dirty="0" err="1" smtClean="0"/>
              <a:t>enact</a:t>
            </a:r>
            <a:r>
              <a:rPr lang="da-DK" dirty="0" smtClean="0"/>
              <a:t> </a:t>
            </a:r>
            <a:r>
              <a:rPr lang="da-DK" dirty="0" err="1" smtClean="0"/>
              <a:t>stories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means</a:t>
            </a:r>
            <a:r>
              <a:rPr lang="da-DK" dirty="0"/>
              <a:t> </a:t>
            </a:r>
            <a:r>
              <a:rPr lang="da-DK" dirty="0" smtClean="0"/>
              <a:t>in </a:t>
            </a:r>
            <a:r>
              <a:rPr lang="da-DK" dirty="0" err="1" smtClean="0"/>
              <a:t>their</a:t>
            </a:r>
            <a:r>
              <a:rPr lang="da-DK" dirty="0" smtClean="0"/>
              <a:t> actions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enact</a:t>
            </a:r>
            <a:r>
              <a:rPr lang="da-DK" dirty="0" smtClean="0"/>
              <a:t> plots  -</a:t>
            </a:r>
            <a:r>
              <a:rPr lang="da-DK" dirty="0" err="1" smtClean="0"/>
              <a:t>they</a:t>
            </a:r>
            <a:r>
              <a:rPr lang="da-DK" dirty="0" smtClean="0"/>
              <a:t> do not know the story </a:t>
            </a:r>
            <a:r>
              <a:rPr lang="da-DK" dirty="0" err="1" smtClean="0"/>
              <a:t>beforehand</a:t>
            </a:r>
            <a:r>
              <a:rPr lang="da-DK" dirty="0" smtClean="0"/>
              <a:t>, but </a:t>
            </a:r>
            <a:r>
              <a:rPr lang="da-DK" dirty="0" err="1" smtClean="0"/>
              <a:t>they</a:t>
            </a:r>
            <a:r>
              <a:rPr lang="da-DK" dirty="0" smtClean="0"/>
              <a:t> have a more general </a:t>
            </a:r>
            <a:r>
              <a:rPr lang="da-DK" dirty="0" err="1" smtClean="0"/>
              <a:t>sense</a:t>
            </a:r>
            <a:r>
              <a:rPr lang="da-DK" dirty="0" smtClean="0"/>
              <a:t> of </a:t>
            </a:r>
            <a:r>
              <a:rPr lang="da-DK" dirty="0" err="1" smtClean="0"/>
              <a:t>possible</a:t>
            </a:r>
            <a:r>
              <a:rPr lang="da-DK" dirty="0" smtClean="0"/>
              <a:t> </a:t>
            </a:r>
            <a:r>
              <a:rPr lang="da-DK" dirty="0" err="1" smtClean="0"/>
              <a:t>stories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 smtClean="0"/>
              <a:t>There</a:t>
            </a:r>
            <a:r>
              <a:rPr lang="da-DK" dirty="0" smtClean="0"/>
              <a:t> is a </a:t>
            </a:r>
            <a:r>
              <a:rPr lang="da-DK" dirty="0" err="1" smtClean="0"/>
              <a:t>pedagogical</a:t>
            </a:r>
            <a:r>
              <a:rPr lang="da-DK" dirty="0" smtClean="0"/>
              <a:t> ”genre”,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means</a:t>
            </a:r>
            <a:r>
              <a:rPr lang="da-DK" dirty="0" smtClean="0"/>
              <a:t>: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recognize</a:t>
            </a:r>
            <a:r>
              <a:rPr lang="da-DK" dirty="0" smtClean="0"/>
              <a:t> </a:t>
            </a:r>
            <a:r>
              <a:rPr lang="da-DK" dirty="0" err="1" smtClean="0"/>
              <a:t>stories</a:t>
            </a:r>
            <a:r>
              <a:rPr lang="da-DK" dirty="0" smtClean="0"/>
              <a:t> as </a:t>
            </a:r>
            <a:r>
              <a:rPr lang="da-DK" dirty="0" err="1" smtClean="0"/>
              <a:t>pedagogical</a:t>
            </a:r>
            <a:r>
              <a:rPr lang="da-DK" dirty="0" smtClean="0"/>
              <a:t> </a:t>
            </a:r>
            <a:r>
              <a:rPr lang="da-DK" dirty="0" err="1" smtClean="0"/>
              <a:t>stories</a:t>
            </a:r>
            <a:r>
              <a:rPr lang="da-DK" dirty="0" smtClean="0"/>
              <a:t> </a:t>
            </a:r>
            <a:r>
              <a:rPr lang="da-DK" dirty="0" err="1" smtClean="0"/>
              <a:t>because</a:t>
            </a:r>
            <a:r>
              <a:rPr lang="da-DK" dirty="0" smtClean="0"/>
              <a:t> of the kind of plot </a:t>
            </a:r>
            <a:r>
              <a:rPr lang="da-DK" dirty="0" err="1" smtClean="0"/>
              <a:t>that</a:t>
            </a:r>
            <a:r>
              <a:rPr lang="da-DK" dirty="0" smtClean="0"/>
              <a:t> is </a:t>
            </a:r>
            <a:r>
              <a:rPr lang="da-DK" dirty="0" err="1" smtClean="0"/>
              <a:t>enacted</a:t>
            </a:r>
            <a:r>
              <a:rPr lang="da-DK" dirty="0" smtClean="0"/>
              <a:t> in </a:t>
            </a:r>
            <a:r>
              <a:rPr lang="da-DK" dirty="0" err="1" smtClean="0"/>
              <a:t>them</a:t>
            </a:r>
            <a:r>
              <a:rPr lang="da-DK" dirty="0" smtClean="0"/>
              <a:t>.  </a:t>
            </a:r>
          </a:p>
          <a:p>
            <a:pPr marL="0" indent="0">
              <a:buNone/>
            </a:pPr>
            <a:r>
              <a:rPr lang="da-DK" sz="1700" dirty="0" smtClean="0"/>
              <a:t>(</a:t>
            </a:r>
            <a:r>
              <a:rPr lang="da-DK" sz="1700" dirty="0" err="1" smtClean="0"/>
              <a:t>romantic</a:t>
            </a:r>
            <a:r>
              <a:rPr lang="da-DK" sz="1700" dirty="0" smtClean="0"/>
              <a:t> </a:t>
            </a:r>
            <a:r>
              <a:rPr lang="da-DK" sz="1700" dirty="0" err="1" smtClean="0"/>
              <a:t>stories</a:t>
            </a:r>
            <a:r>
              <a:rPr lang="da-DK" sz="1700" dirty="0" smtClean="0"/>
              <a:t>: (</a:t>
            </a:r>
            <a:r>
              <a:rPr lang="da-DK" sz="1700" dirty="0" err="1" smtClean="0"/>
              <a:t>how</a:t>
            </a:r>
            <a:r>
              <a:rPr lang="da-DK" sz="1700" dirty="0" smtClean="0"/>
              <a:t>/</a:t>
            </a:r>
            <a:r>
              <a:rPr lang="da-DK" sz="1700" dirty="0" err="1" smtClean="0"/>
              <a:t>when</a:t>
            </a:r>
            <a:r>
              <a:rPr lang="da-DK" sz="1700" dirty="0" smtClean="0"/>
              <a:t>) do </a:t>
            </a:r>
            <a:r>
              <a:rPr lang="da-DK" sz="1700" dirty="0" err="1" smtClean="0"/>
              <a:t>they</a:t>
            </a:r>
            <a:r>
              <a:rPr lang="da-DK" sz="1700" dirty="0" smtClean="0"/>
              <a:t> </a:t>
            </a:r>
            <a:r>
              <a:rPr lang="da-DK" sz="1700" dirty="0" err="1" smtClean="0"/>
              <a:t>get</a:t>
            </a:r>
            <a:r>
              <a:rPr lang="da-DK" sz="1700" dirty="0" smtClean="0"/>
              <a:t> </a:t>
            </a:r>
            <a:r>
              <a:rPr lang="da-DK" sz="1700" dirty="0" err="1" smtClean="0"/>
              <a:t>each</a:t>
            </a:r>
            <a:r>
              <a:rPr lang="da-DK" sz="1700" dirty="0" smtClean="0"/>
              <a:t> </a:t>
            </a:r>
            <a:r>
              <a:rPr lang="da-DK" sz="1700" dirty="0" err="1" smtClean="0"/>
              <a:t>other</a:t>
            </a:r>
            <a:r>
              <a:rPr lang="da-DK" sz="1700" dirty="0" smtClean="0"/>
              <a:t>?</a:t>
            </a:r>
          </a:p>
          <a:p>
            <a:pPr marL="0" indent="0">
              <a:buNone/>
            </a:pPr>
            <a:r>
              <a:rPr lang="da-DK" sz="1700" dirty="0" err="1" smtClean="0"/>
              <a:t>detectives</a:t>
            </a:r>
            <a:r>
              <a:rPr lang="da-DK" sz="1700" dirty="0" smtClean="0"/>
              <a:t>: </a:t>
            </a:r>
            <a:r>
              <a:rPr lang="da-DK" sz="1700" dirty="0" err="1" smtClean="0"/>
              <a:t>who</a:t>
            </a:r>
            <a:r>
              <a:rPr lang="da-DK" sz="1700" dirty="0" smtClean="0"/>
              <a:t> is (not)the </a:t>
            </a:r>
            <a:r>
              <a:rPr lang="da-DK" sz="1700" dirty="0" err="1" smtClean="0"/>
              <a:t>murderer</a:t>
            </a:r>
            <a:r>
              <a:rPr lang="da-DK" sz="1700" dirty="0" smtClean="0"/>
              <a:t> and </a:t>
            </a:r>
            <a:r>
              <a:rPr lang="da-DK" sz="1700" dirty="0" err="1" smtClean="0"/>
              <a:t>how</a:t>
            </a:r>
            <a:r>
              <a:rPr lang="da-DK" sz="1700" dirty="0" smtClean="0"/>
              <a:t> did (s)</a:t>
            </a:r>
            <a:r>
              <a:rPr lang="da-DK" sz="1700" dirty="0" err="1" smtClean="0"/>
              <a:t>he</a:t>
            </a:r>
            <a:r>
              <a:rPr lang="da-DK" sz="1700" dirty="0" smtClean="0"/>
              <a:t> plan and </a:t>
            </a:r>
            <a:r>
              <a:rPr lang="da-DK" sz="1700" dirty="0" err="1" smtClean="0"/>
              <a:t>hide</a:t>
            </a:r>
            <a:r>
              <a:rPr lang="da-DK" sz="1700" dirty="0" smtClean="0"/>
              <a:t> the traces)</a:t>
            </a:r>
            <a:endParaRPr lang="da-DK" sz="1700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3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600" dirty="0" smtClean="0">
                <a:latin typeface="Calibri" panose="020F0502020204030204" pitchFamily="34" charset="0"/>
              </a:rPr>
              <a:t>The </a:t>
            </a:r>
            <a:r>
              <a:rPr lang="da-DK" sz="3600" dirty="0" err="1" smtClean="0">
                <a:latin typeface="Calibri" panose="020F0502020204030204" pitchFamily="34" charset="0"/>
              </a:rPr>
              <a:t>field</a:t>
            </a:r>
            <a:r>
              <a:rPr lang="da-DK" sz="3600" dirty="0" smtClean="0">
                <a:latin typeface="Calibri" panose="020F0502020204030204" pitchFamily="34" charset="0"/>
              </a:rPr>
              <a:t> for </a:t>
            </a:r>
            <a:r>
              <a:rPr lang="da-DK" sz="3600" dirty="0" err="1" smtClean="0">
                <a:latin typeface="Calibri" panose="020F0502020204030204" pitchFamily="34" charset="0"/>
              </a:rPr>
              <a:t>pedagogical</a:t>
            </a:r>
            <a:r>
              <a:rPr lang="da-DK" sz="3600" dirty="0" smtClean="0">
                <a:latin typeface="Calibri" panose="020F0502020204030204" pitchFamily="34" charset="0"/>
              </a:rPr>
              <a:t> plots and for </a:t>
            </a:r>
            <a:r>
              <a:rPr lang="da-DK" sz="3600" dirty="0" err="1" smtClean="0">
                <a:latin typeface="Calibri" panose="020F0502020204030204" pitchFamily="34" charset="0"/>
              </a:rPr>
              <a:t>pedagogical</a:t>
            </a:r>
            <a:r>
              <a:rPr lang="da-DK" sz="3600" dirty="0" smtClean="0">
                <a:latin typeface="Calibri" panose="020F0502020204030204" pitchFamily="34" charset="0"/>
              </a:rPr>
              <a:t> </a:t>
            </a:r>
            <a:r>
              <a:rPr lang="da-DK" sz="3600" dirty="0" err="1" smtClean="0">
                <a:latin typeface="Calibri" panose="020F0502020204030204" pitchFamily="34" charset="0"/>
              </a:rPr>
              <a:t>conversations</a:t>
            </a:r>
            <a:r>
              <a:rPr lang="da-DK" sz="3600" dirty="0" smtClean="0">
                <a:latin typeface="Calibri" panose="020F0502020204030204" pitchFamily="34" charset="0"/>
              </a:rPr>
              <a:t> </a:t>
            </a:r>
            <a:r>
              <a:rPr lang="da-DK" sz="3600" dirty="0" err="1" smtClean="0">
                <a:latin typeface="Calibri" panose="020F0502020204030204" pitchFamily="34" charset="0"/>
              </a:rPr>
              <a:t>about</a:t>
            </a:r>
            <a:r>
              <a:rPr lang="da-DK" sz="3600" dirty="0" smtClean="0">
                <a:latin typeface="Calibri" panose="020F0502020204030204" pitchFamily="34" charset="0"/>
              </a:rPr>
              <a:t> </a:t>
            </a:r>
            <a:r>
              <a:rPr lang="da-DK" sz="3600" dirty="0" err="1" smtClean="0">
                <a:latin typeface="Calibri" panose="020F0502020204030204" pitchFamily="34" charset="0"/>
              </a:rPr>
              <a:t>good</a:t>
            </a:r>
            <a:r>
              <a:rPr lang="da-DK" sz="3600" dirty="0" smtClean="0">
                <a:latin typeface="Calibri" panose="020F0502020204030204" pitchFamily="34" charset="0"/>
              </a:rPr>
              <a:t> </a:t>
            </a:r>
            <a:r>
              <a:rPr lang="da-DK" sz="3600" dirty="0" err="1" smtClean="0">
                <a:latin typeface="Calibri" panose="020F0502020204030204" pitchFamily="34" charset="0"/>
              </a:rPr>
              <a:t>pedagogy</a:t>
            </a:r>
            <a:endParaRPr lang="da-DK" sz="3600" dirty="0">
              <a:latin typeface="Calibri" panose="020F0502020204030204" pitchFamily="34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32D-D0F4-426E-B5B3-740E7473E367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ISFTE  </a:t>
            </a:r>
            <a:r>
              <a:rPr lang="da-DK" dirty="0" err="1"/>
              <a:t>conference</a:t>
            </a:r>
            <a:r>
              <a:rPr lang="da-DK" dirty="0"/>
              <a:t> 2017</a:t>
            </a:r>
          </a:p>
          <a:p>
            <a:r>
              <a:rPr lang="da-DK" dirty="0"/>
              <a:t>Jan Jaap Rothuizen jjr@via.dk</a:t>
            </a:r>
          </a:p>
          <a:p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77089" y="12269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pSp>
        <p:nvGrpSpPr>
          <p:cNvPr id="9" name="Gruppe 8"/>
          <p:cNvGrpSpPr/>
          <p:nvPr/>
        </p:nvGrpSpPr>
        <p:grpSpPr>
          <a:xfrm>
            <a:off x="810489" y="2301373"/>
            <a:ext cx="6677660" cy="2749550"/>
            <a:chOff x="0" y="0"/>
            <a:chExt cx="6677709" cy="2750128"/>
          </a:xfrm>
        </p:grpSpPr>
        <p:sp>
          <p:nvSpPr>
            <p:cNvPr id="10" name="Tekstfelt 1"/>
            <p:cNvSpPr txBox="1"/>
            <p:nvPr/>
          </p:nvSpPr>
          <p:spPr>
            <a:xfrm>
              <a:off x="173182" y="886691"/>
              <a:ext cx="1212215" cy="477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a-DK" sz="1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Wondering</a:t>
              </a:r>
              <a:r>
                <a:rPr lang="da-DK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a-DK" sz="1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about</a:t>
              </a:r>
              <a:r>
                <a:rPr lang="da-DK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a-DK" sz="1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children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kstfelt 2"/>
            <p:cNvSpPr txBox="1"/>
            <p:nvPr/>
          </p:nvSpPr>
          <p:spPr>
            <a:xfrm>
              <a:off x="214745" y="2182091"/>
              <a:ext cx="1212273" cy="477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a-DK" sz="1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Pedagogical intentions</a:t>
              </a:r>
              <a:endParaRPr lang="da-DK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a-DK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a-DK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kstfelt 3"/>
            <p:cNvSpPr txBox="1"/>
            <p:nvPr/>
          </p:nvSpPr>
          <p:spPr>
            <a:xfrm>
              <a:off x="5250691" y="228552"/>
              <a:ext cx="1427018" cy="624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Subjectification</a:t>
              </a:r>
              <a:endParaRPr lang="da-DK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(coming into being </a:t>
              </a:r>
              <a:endParaRPr lang="da-DK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 person)</a:t>
              </a:r>
              <a:endParaRPr lang="da-DK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kstfelt 4"/>
            <p:cNvSpPr txBox="1"/>
            <p:nvPr/>
          </p:nvSpPr>
          <p:spPr>
            <a:xfrm>
              <a:off x="1357745" y="277091"/>
              <a:ext cx="1897842" cy="477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Socialization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(become like the others)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kstfelt 5"/>
            <p:cNvSpPr txBox="1"/>
            <p:nvPr/>
          </p:nvSpPr>
          <p:spPr>
            <a:xfrm>
              <a:off x="3040968" y="228552"/>
              <a:ext cx="2202872" cy="5715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Civilization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(participate in </a:t>
              </a:r>
              <a:r>
                <a:rPr lang="en-US" sz="1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sommunities</a:t>
              </a: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free  </a:t>
              </a:r>
              <a:r>
                <a:rPr lang="en-US" sz="1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citizenst</a:t>
              </a: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Lige pilforbindelse 14"/>
            <p:cNvCxnSpPr/>
            <p:nvPr/>
          </p:nvCxnSpPr>
          <p:spPr>
            <a:xfrm flipV="1">
              <a:off x="2154382" y="214746"/>
              <a:ext cx="1025236" cy="138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Lige pilforbindelse 15"/>
            <p:cNvCxnSpPr/>
            <p:nvPr/>
          </p:nvCxnSpPr>
          <p:spPr>
            <a:xfrm flipV="1">
              <a:off x="4128654" y="193964"/>
              <a:ext cx="1025236" cy="138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Rektangel 16"/>
            <p:cNvSpPr/>
            <p:nvPr/>
          </p:nvSpPr>
          <p:spPr>
            <a:xfrm>
              <a:off x="0" y="0"/>
              <a:ext cx="6414654" cy="275012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cxnSp>
          <p:nvCxnSpPr>
            <p:cNvPr id="18" name="Lige pilforbindelse 17"/>
            <p:cNvCxnSpPr/>
            <p:nvPr/>
          </p:nvCxnSpPr>
          <p:spPr>
            <a:xfrm>
              <a:off x="256309" y="1136073"/>
              <a:ext cx="20782" cy="111529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Lige forbindelse 18"/>
            <p:cNvCxnSpPr/>
            <p:nvPr/>
          </p:nvCxnSpPr>
          <p:spPr>
            <a:xfrm>
              <a:off x="13854" y="20782"/>
              <a:ext cx="1177637" cy="85205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felt 14"/>
            <p:cNvSpPr txBox="1"/>
            <p:nvPr/>
          </p:nvSpPr>
          <p:spPr>
            <a:xfrm>
              <a:off x="588774" y="117589"/>
              <a:ext cx="443230" cy="263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Purposes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kstfelt 16"/>
            <p:cNvSpPr txBox="1"/>
            <p:nvPr/>
          </p:nvSpPr>
          <p:spPr>
            <a:xfrm>
              <a:off x="62345" y="450273"/>
              <a:ext cx="546735" cy="2838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Means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kstfelt 17"/>
            <p:cNvSpPr txBox="1"/>
            <p:nvPr/>
          </p:nvSpPr>
          <p:spPr>
            <a:xfrm>
              <a:off x="2324285" y="1289526"/>
              <a:ext cx="3495675" cy="699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i="1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Here the plot is unfolded in </a:t>
              </a:r>
              <a:r>
                <a:rPr lang="en-US" sz="1200" i="1" dirty="0" err="1" smtClean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unpredicatble</a:t>
              </a:r>
              <a:r>
                <a:rPr lang="en-US" sz="1200" i="1" dirty="0" smtClean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i="1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movements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i="1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Good pedagogy?</a:t>
              </a:r>
              <a:endPara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2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006" y="584199"/>
            <a:ext cx="8044732" cy="18366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Calibri" panose="020F0502020204030204" pitchFamily="34" charset="0"/>
              </a:rPr>
              <a:t>The narrative plot model and the systematics of storytelling and conversation  can supplement the systematics of  plan-do-check-act circles</a:t>
            </a:r>
            <a:br>
              <a:rPr lang="en-US" sz="3600" dirty="0">
                <a:latin typeface="Calibri" panose="020F0502020204030204" pitchFamily="34" charset="0"/>
              </a:rPr>
            </a:br>
            <a:endParaRPr lang="da-DK" sz="3600" dirty="0">
              <a:latin typeface="Calibri" panose="020F0502020204030204" pitchFamily="34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32D-D0F4-426E-B5B3-740E7473E367}" type="datetime2">
              <a:rPr lang="da-DK" smtClean="0"/>
              <a:t>26. april 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ISFTE  </a:t>
            </a:r>
            <a:r>
              <a:rPr lang="da-DK" dirty="0" err="1"/>
              <a:t>conference</a:t>
            </a:r>
            <a:r>
              <a:rPr lang="da-DK" dirty="0"/>
              <a:t> 2017</a:t>
            </a:r>
          </a:p>
          <a:p>
            <a:r>
              <a:rPr lang="da-DK" dirty="0"/>
              <a:t>Jan Jaap Rothuizen jjr@via.dk</a:t>
            </a:r>
          </a:p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76263" y="2708920"/>
            <a:ext cx="7991474" cy="31330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da-DK" dirty="0" err="1"/>
              <a:t>Implications</a:t>
            </a:r>
            <a:r>
              <a:rPr lang="da-DK" dirty="0"/>
              <a:t> for </a:t>
            </a:r>
            <a:r>
              <a:rPr lang="da-DK" dirty="0" err="1"/>
              <a:t>education</a:t>
            </a:r>
            <a:r>
              <a:rPr lang="da-DK" dirty="0"/>
              <a:t>?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75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spcBef>
            <a:spcPts val="600"/>
          </a:spcBef>
          <a:buFont typeface="VIA Type Office" panose="02000503000000020004" pitchFamily="2" charset="0"/>
          <a:buNone/>
          <a:defRPr sz="1600" kern="1200" spc="-100" baseline="0" dirty="0" err="1" smtClean="0">
            <a:solidFill>
              <a:schemeClr val="tx1"/>
            </a:solidFill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C0E98DB2-5DD1-4536-AF91-E84A1B2C009F}" vid="{CF3621B7-0FA3-48F8-AB7C-5D486865A1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761</Words>
  <Application>Microsoft Office PowerPoint</Application>
  <PresentationFormat>Skærmshow (4:3)</PresentationFormat>
  <Paragraphs>99</Paragraphs>
  <Slides>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Times New Roman</vt:lpstr>
      <vt:lpstr>VIA Type Office</vt:lpstr>
      <vt:lpstr>Arial</vt:lpstr>
      <vt:lpstr>Calibri</vt:lpstr>
      <vt:lpstr>VIA Type Office Light</vt:lpstr>
      <vt:lpstr>Wingdings</vt:lpstr>
      <vt:lpstr>VIA University College PowerPoint template</vt:lpstr>
      <vt:lpstr>The logic of pedagogical knowledge in action (moral  agency)</vt:lpstr>
      <vt:lpstr>Bodies of knowledge at play in early childhood education</vt:lpstr>
      <vt:lpstr>A narrative approach</vt:lpstr>
      <vt:lpstr>New companions</vt:lpstr>
      <vt:lpstr>Understanding the logic of the knowledge at play</vt:lpstr>
      <vt:lpstr>Pedagogical practice as storied</vt:lpstr>
      <vt:lpstr>The field for pedagogical plots and for pedagogical conversations about good pedagogy</vt:lpstr>
      <vt:lpstr>The narrative plot model and the systematics of storytelling and conversation  can supplement the systematics of  plan-do-check-act circles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2017-04-24T08:53:29Z</dcterms:created>
  <dcterms:modified xsi:type="dcterms:W3CDTF">2017-04-26T15:57:28Z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